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7C9"/>
    <a:srgbClr val="FF0000"/>
    <a:srgbClr val="00FF00"/>
    <a:srgbClr val="FF0066"/>
    <a:srgbClr val="14D2DC"/>
    <a:srgbClr val="FF99FF"/>
    <a:srgbClr val="971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5" autoAdjust="0"/>
  </p:normalViewPr>
  <p:slideViewPr>
    <p:cSldViewPr>
      <p:cViewPr>
        <p:scale>
          <a:sx n="80" d="100"/>
          <a:sy n="80" d="100"/>
        </p:scale>
        <p:origin x="-456" y="8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DFABB-4419-4DDB-AC71-ABBD4DC7A73F}" type="datetimeFigureOut">
              <a:rPr lang="ru-RU" smtClean="0"/>
              <a:pPr/>
              <a:t>29.12.2017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F86E0-7429-4ABB-83C4-6A3D05D0126F}" type="slidenum">
              <a:rPr lang="ru-RU" smtClean="0"/>
              <a:pPr/>
              <a:t>‹#›</a:t>
            </a:fld>
            <a:endParaRPr lang="ru-RU"/>
          </a:p>
        </p:txBody>
      </p:sp>
    </p:spTree>
    <p:extLst>
      <p:ext uri="{BB962C8B-B14F-4D97-AF65-F5344CB8AC3E}">
        <p14:creationId xmlns:p14="http://schemas.microsoft.com/office/powerpoint/2010/main" val="186220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CCF86E0-7429-4ABB-83C4-6A3D05D0126F}"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CCF86E0-7429-4ABB-83C4-6A3D05D0126F}"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0A5A334-AEA3-4517-B629-78F3D81E88B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newsflash/>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A5A334-AEA3-4517-B629-78F3D81E88B1}" type="slidenum">
              <a:rPr lang="ru-RU" smtClean="0"/>
              <a:pPr/>
              <a:t>‹#›</a:t>
            </a:fld>
            <a:endParaRPr lang="ru-RU"/>
          </a:p>
        </p:txBody>
      </p:sp>
    </p:spTree>
  </p:cSld>
  <p:clrMapOvr>
    <a:masterClrMapping/>
  </p:clrMapOvr>
  <p:transition spd="slow">
    <p:newsflash/>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A5A334-AEA3-4517-B629-78F3D81E88B1}" type="slidenum">
              <a:rPr lang="ru-RU" smtClean="0"/>
              <a:pPr/>
              <a:t>‹#›</a:t>
            </a:fld>
            <a:endParaRPr lang="ru-RU"/>
          </a:p>
        </p:txBody>
      </p:sp>
    </p:spTree>
  </p:cSld>
  <p:clrMapOvr>
    <a:masterClrMapping/>
  </p:clrMapOvr>
  <p:transition spd="slow">
    <p:newsflash/>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A5A334-AEA3-4517-B629-78F3D81E88B1}" type="slidenum">
              <a:rPr lang="ru-RU" smtClean="0"/>
              <a:pPr/>
              <a:t>‹#›</a:t>
            </a:fld>
            <a:endParaRPr lang="ru-RU"/>
          </a:p>
        </p:txBody>
      </p:sp>
    </p:spTree>
  </p:cSld>
  <p:clrMapOvr>
    <a:masterClrMapping/>
  </p:clrMapOvr>
  <p:transition spd="slow">
    <p:newsflash/>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A5A334-AEA3-4517-B629-78F3D81E88B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newsflash/>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A5A334-AEA3-4517-B629-78F3D81E88B1}" type="slidenum">
              <a:rPr lang="ru-RU" smtClean="0"/>
              <a:pPr/>
              <a:t>‹#›</a:t>
            </a:fld>
            <a:endParaRPr lang="ru-RU"/>
          </a:p>
        </p:txBody>
      </p:sp>
    </p:spTree>
  </p:cSld>
  <p:clrMapOvr>
    <a:masterClrMapping/>
  </p:clrMapOvr>
  <p:transition spd="slow">
    <p:newsflash/>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A5A334-AEA3-4517-B629-78F3D81E88B1}" type="slidenum">
              <a:rPr lang="ru-RU" smtClean="0"/>
              <a:pPr/>
              <a:t>‹#›</a:t>
            </a:fld>
            <a:endParaRPr lang="ru-RU"/>
          </a:p>
        </p:txBody>
      </p:sp>
    </p:spTree>
  </p:cSld>
  <p:clrMapOvr>
    <a:masterClrMapping/>
  </p:clrMapOvr>
  <p:transition spd="slow">
    <p:newsflash/>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8" name="Номер слайда 7"/>
          <p:cNvSpPr>
            <a:spLocks noGrp="1"/>
          </p:cNvSpPr>
          <p:nvPr>
            <p:ph type="sldNum" sz="quarter" idx="11"/>
          </p:nvPr>
        </p:nvSpPr>
        <p:spPr/>
        <p:txBody>
          <a:bodyPr/>
          <a:lstStyle/>
          <a:p>
            <a:fld id="{B0A5A334-AEA3-4517-B629-78F3D81E88B1}"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spd="slow">
    <p:newsflash/>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A5A334-AEA3-4517-B629-78F3D81E88B1}" type="slidenum">
              <a:rPr lang="ru-RU" smtClean="0"/>
              <a:pPr/>
              <a:t>‹#›</a:t>
            </a:fld>
            <a:endParaRPr lang="ru-RU"/>
          </a:p>
        </p:txBody>
      </p:sp>
    </p:spTree>
  </p:cSld>
  <p:clrMapOvr>
    <a:masterClrMapping/>
  </p:clrMapOvr>
  <p:transition spd="slow">
    <p:newsflash/>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71A48AA-A424-4A8B-814F-32D2530A2591}" type="datetimeFigureOut">
              <a:rPr lang="ru-RU" smtClean="0"/>
              <a:pPr/>
              <a:t>29.12.2017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0A5A334-AEA3-4517-B629-78F3D81E88B1}" type="slidenum">
              <a:rPr lang="ru-RU" smtClean="0"/>
              <a:pPr/>
              <a:t>‹#›</a:t>
            </a:fld>
            <a:endParaRPr lang="ru-RU"/>
          </a:p>
        </p:txBody>
      </p:sp>
    </p:spTree>
  </p:cSld>
  <p:clrMapOvr>
    <a:masterClrMapping/>
  </p:clrMapOvr>
  <p:transition spd="slow">
    <p:newsflash/>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C71A48AA-A424-4A8B-814F-32D2530A2591}" type="datetimeFigureOut">
              <a:rPr lang="ru-RU" smtClean="0"/>
              <a:pPr/>
              <a:t>29.12.2017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A5A334-AEA3-4517-B629-78F3D81E88B1}" type="slidenum">
              <a:rPr lang="ru-RU" smtClean="0"/>
              <a:pPr/>
              <a:t>‹#›</a:t>
            </a:fld>
            <a:endParaRPr lang="ru-RU"/>
          </a:p>
        </p:txBody>
      </p:sp>
    </p:spTree>
  </p:cSld>
  <p:clrMapOvr>
    <a:masterClrMapping/>
  </p:clrMapOvr>
  <p:transition spd="slow">
    <p:newsflash/>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71A48AA-A424-4A8B-814F-32D2530A2591}" type="datetimeFigureOut">
              <a:rPr lang="ru-RU" smtClean="0"/>
              <a:pPr/>
              <a:t>29.12.2017</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0A5A334-AEA3-4517-B629-78F3D81E88B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newsflash/>
    <p:sndAc>
      <p:stSnd>
        <p:snd r:embed="rId13" name="camera.wav"/>
      </p:stSnd>
    </p:sndAc>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file:///C:\Documents%20and%20Settings\User\&#1056;&#1072;&#1073;&#1086;&#1095;&#1080;&#1081;%20&#1089;&#1090;&#1086;&#1083;\&#1052;&#1091;&#1079;&#1099;&#1082;&#1072;\&#1088;&#1080;&#1083;&#1101;&#1082;&#1089;\06%20&#1044;&#1086;&#1088;&#1086;&#1078;&#1082;&#1072;%206.mp3" TargetMode="Externa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27.wmf"/><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31.jpeg"/><Relationship Id="rId4" Type="http://schemas.openxmlformats.org/officeDocument/2006/relationships/hyperlink" Target="http://news.grimuar.info/uploads/posts/news/2011/1293959587_alienlife_1_1293036280_full.jpg" TargetMode="Externa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32.jpeg"/><Relationship Id="rId4" Type="http://schemas.openxmlformats.org/officeDocument/2006/relationships/hyperlink" Target="http://www.nloufo.ru/novosti-kosmosa-2010-novaya-planeta-sovsem-ryadom/581g/" TargetMode="Externa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3.jpeg"/><Relationship Id="rId4" Type="http://schemas.openxmlformats.org/officeDocument/2006/relationships/hyperlink" Target="http://www.marketgid.com/pnews/1057462/i/7272/pp/1/1/"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1582726"/>
          </a:xfrm>
          <a:ln>
            <a:noFill/>
          </a:ln>
          <a:effectLst>
            <a:outerShdw blurRad="50800" dist="114300" dir="5400000" algn="ctr" rotWithShape="0">
              <a:srgbClr val="FF0000"/>
            </a:outerShdw>
          </a:effectLst>
        </p:spPr>
        <p:txBody>
          <a:bodyPr>
            <a:noAutofit/>
          </a:bodyPr>
          <a:lstStyle/>
          <a:p>
            <a:pPr algn="ctr"/>
            <a:r>
              <a:rPr lang="ru-RU" sz="6000" b="1" i="1" dirty="0" smtClean="0">
                <a:solidFill>
                  <a:srgbClr val="FFFF00"/>
                </a:solidFill>
              </a:rPr>
              <a:t>История освоения космоса</a:t>
            </a:r>
            <a:endParaRPr lang="ru-RU" sz="6000" b="1" i="1" dirty="0">
              <a:solidFill>
                <a:srgbClr val="FFFF00"/>
              </a:solidFill>
            </a:endParaRPr>
          </a:p>
        </p:txBody>
      </p:sp>
      <p:pic>
        <p:nvPicPr>
          <p:cNvPr id="11" name="Содержимое 10" descr="05nil042i.bmp"/>
          <p:cNvPicPr>
            <a:picLocks noGrp="1" noChangeAspect="1"/>
          </p:cNvPicPr>
          <p:nvPr>
            <p:ph sz="half" idx="1"/>
          </p:nvPr>
        </p:nvPicPr>
        <p:blipFill>
          <a:blip r:embed="rId5" cstate="print"/>
          <a:stretch>
            <a:fillRect/>
          </a:stretch>
        </p:blipFill>
        <p:spPr>
          <a:xfrm>
            <a:off x="4714876" y="3071810"/>
            <a:ext cx="3929090" cy="3214710"/>
          </a:xfrm>
          <a:prstGeom prst="flowChartAlternateProcess">
            <a:avLst/>
          </a:prstGeom>
          <a:ln w="114300">
            <a:solidFill>
              <a:srgbClr val="FF0066"/>
            </a:solidFill>
          </a:ln>
          <a:effectLst>
            <a:outerShdw blurRad="50800" dist="50800" dir="5400000" algn="ctr" rotWithShape="0">
              <a:srgbClr val="FFFF00"/>
            </a:outerShdw>
          </a:effectLst>
        </p:spPr>
      </p:pic>
      <p:pic>
        <p:nvPicPr>
          <p:cNvPr id="13" name="Содержимое 12" descr="COSMOSi.bmp"/>
          <p:cNvPicPr>
            <a:picLocks noGrp="1" noChangeAspect="1"/>
          </p:cNvPicPr>
          <p:nvPr>
            <p:ph sz="half" idx="2"/>
          </p:nvPr>
        </p:nvPicPr>
        <p:blipFill>
          <a:blip r:embed="rId6" cstate="print"/>
          <a:stretch>
            <a:fillRect/>
          </a:stretch>
        </p:blipFill>
        <p:spPr>
          <a:xfrm>
            <a:off x="428596" y="2500306"/>
            <a:ext cx="3703192" cy="4121294"/>
          </a:xfrm>
          <a:prstGeom prst="flowChartDisplay">
            <a:avLst/>
          </a:prstGeom>
          <a:ln w="161925">
            <a:solidFill>
              <a:srgbClr val="FF0066"/>
            </a:solidFill>
          </a:ln>
          <a:effectLst>
            <a:outerShdw blurRad="50800" dist="50800" dir="5400000" algn="ctr" rotWithShape="0">
              <a:srgbClr val="FFFF00"/>
            </a:outerShdw>
          </a:effectLst>
        </p:spPr>
      </p:pic>
      <p:sp>
        <p:nvSpPr>
          <p:cNvPr id="14" name="4-конечная звезда 13"/>
          <p:cNvSpPr/>
          <p:nvPr/>
        </p:nvSpPr>
        <p:spPr>
          <a:xfrm>
            <a:off x="6715140" y="121442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4-конечная звезда 14"/>
          <p:cNvSpPr/>
          <p:nvPr/>
        </p:nvSpPr>
        <p:spPr>
          <a:xfrm>
            <a:off x="142844" y="85723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Месяц 15"/>
          <p:cNvSpPr/>
          <p:nvPr/>
        </p:nvSpPr>
        <p:spPr>
          <a:xfrm rot="10800000">
            <a:off x="8358214" y="642918"/>
            <a:ext cx="457200" cy="914400"/>
          </a:xfrm>
          <a:prstGeom prst="mo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06 Дорожка 6.mp3">
            <a:hlinkClick r:id="" action="ppaction://media"/>
          </p:cNvPr>
          <p:cNvPicPr>
            <a:picLocks noRot="1" noChangeAspect="1"/>
          </p:cNvPicPr>
          <p:nvPr>
            <a:audioFile r:link="rId2"/>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spd="slow" advClick="0" advTm="6814">
    <p:newsflash/>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40" presetClass="entr" presetSubtype="0" fill="hold" grpId="0" nodeType="after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1"/>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12" accel="50000" fill="hold" nodeType="clickEffect">
                                  <p:stCondLst>
                                    <p:cond delay="25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0-#ppt_w/2"/>
                                          </p:val>
                                        </p:tav>
                                        <p:tav tm="100000">
                                          <p:val>
                                            <p:strVal val="#ppt_x"/>
                                          </p:val>
                                        </p:tav>
                                      </p:tavLst>
                                    </p:anim>
                                    <p:anim calcmode="lin" valueType="num">
                                      <p:cBhvr additive="base">
                                        <p:cTn id="18" dur="20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4"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pPr algn="ctr"/>
            <a:r>
              <a:rPr lang="ru-RU" b="1" i="1" dirty="0" smtClean="0">
                <a:solidFill>
                  <a:srgbClr val="FF0000"/>
                </a:solidFill>
              </a:rPr>
              <a:t>18 марта 1965 год</a:t>
            </a:r>
            <a:endParaRPr lang="ru-RU" b="1" i="1" dirty="0">
              <a:solidFill>
                <a:srgbClr val="FF0000"/>
              </a:solidFill>
            </a:endParaRPr>
          </a:p>
        </p:txBody>
      </p:sp>
      <p:sp>
        <p:nvSpPr>
          <p:cNvPr id="3" name="Содержимое 2"/>
          <p:cNvSpPr>
            <a:spLocks noGrp="1"/>
          </p:cNvSpPr>
          <p:nvPr>
            <p:ph sz="half" idx="1"/>
          </p:nvPr>
        </p:nvSpPr>
        <p:spPr>
          <a:xfrm>
            <a:off x="142844" y="1071546"/>
            <a:ext cx="5214974" cy="5026029"/>
          </a:xfrm>
        </p:spPr>
        <p:txBody>
          <a:bodyPr>
            <a:normAutofit/>
          </a:bodyPr>
          <a:lstStyle/>
          <a:p>
            <a:r>
              <a:rPr lang="ru-RU" sz="1400" dirty="0" smtClean="0">
                <a:solidFill>
                  <a:srgbClr val="00FF00"/>
                </a:solidFill>
              </a:rPr>
              <a:t>18 марта 1965 с космодрома Байконур (СССР) осуществлен пуск ракеты-носителя, которая вывела на околоземную орбиту советский космический корабль «Восход-2». Космический корабль пилотировал экипаж в составе: Павел Беляев (командир корабля), Алексей Леонов (второй пилот). В этот же день Леонов совершил первый в мире выход человека в открытый космос. Общая продолжительность пребывания космонавта в открытом космосе составила 20 минут. При возвращении в космический корабль возникли трудности, которые были связаны с увеличением размеров скафандра космонавта в вакууме. В условиях дефицита времени космонавту все-таки удалось «протиснуться» внутрь космического корабля.</a:t>
            </a:r>
          </a:p>
          <a:p>
            <a:endParaRPr lang="ru-RU" dirty="0"/>
          </a:p>
        </p:txBody>
      </p:sp>
      <p:pic>
        <p:nvPicPr>
          <p:cNvPr id="5" name="Содержимое 4" descr="pl_034.bmp"/>
          <p:cNvPicPr>
            <a:picLocks noGrp="1" noChangeAspect="1"/>
          </p:cNvPicPr>
          <p:nvPr>
            <p:ph sz="half" idx="2"/>
          </p:nvPr>
        </p:nvPicPr>
        <p:blipFill>
          <a:blip r:embed="rId4" cstate="print"/>
          <a:stretch>
            <a:fillRect/>
          </a:stretch>
        </p:blipFill>
        <p:spPr>
          <a:xfrm>
            <a:off x="5643570" y="1428736"/>
            <a:ext cx="2571768" cy="2571768"/>
          </a:xfrm>
          <a:effectLst>
            <a:outerShdw blurRad="558800" dist="254000" dir="13560000" algn="ctr" rotWithShape="0">
              <a:srgbClr val="00B0F0"/>
            </a:outerShdw>
          </a:effectLst>
        </p:spPr>
      </p:pic>
      <p:sp>
        <p:nvSpPr>
          <p:cNvPr id="8" name="Текст 7"/>
          <p:cNvSpPr>
            <a:spLocks noGrp="1"/>
          </p:cNvSpPr>
          <p:nvPr>
            <p:ph type="body" sz="half" idx="4294967295"/>
          </p:nvPr>
        </p:nvSpPr>
        <p:spPr>
          <a:xfrm>
            <a:off x="4857752" y="4143380"/>
            <a:ext cx="4041775" cy="2357437"/>
          </a:xfrm>
        </p:spPr>
        <p:txBody>
          <a:bodyPr>
            <a:normAutofit fontScale="47500" lnSpcReduction="20000"/>
          </a:bodyPr>
          <a:lstStyle/>
          <a:p>
            <a:r>
              <a:rPr lang="ru-RU" dirty="0" smtClean="0">
                <a:solidFill>
                  <a:srgbClr val="FF0000"/>
                </a:solidFill>
              </a:rPr>
              <a:t>ЛЕОНОВ Алексей Архипович (р. 30 мая 1934, Кемеровская область), российский космонавт, летчик-космонавт СССР (1965), генерал-майор авиации (1975), дважды Герой Советского Союза (1965, 1975). Полет на «Восходе-2» с первым в истории выходом в космос (март 1965), «Союзе-19» по программе ЭПАС (июль 1975). Государственная премия СССР (1981).</a:t>
            </a:r>
          </a:p>
          <a:p>
            <a:endParaRPr lang="ru-RU" dirty="0">
              <a:solidFill>
                <a:srgbClr val="FF0000"/>
              </a:solidFill>
            </a:endParaRPr>
          </a:p>
        </p:txBody>
      </p:sp>
      <p:pic>
        <p:nvPicPr>
          <p:cNvPr id="6" name="Рисунок 5" descr="i7333i.bmp"/>
          <p:cNvPicPr>
            <a:picLocks noChangeAspect="1"/>
          </p:cNvPicPr>
          <p:nvPr/>
        </p:nvPicPr>
        <p:blipFill>
          <a:blip r:embed="rId5" cstate="print"/>
          <a:stretch>
            <a:fillRect/>
          </a:stretch>
        </p:blipFill>
        <p:spPr>
          <a:xfrm>
            <a:off x="857224" y="4214818"/>
            <a:ext cx="3357586" cy="22860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4-конечная звезда 6"/>
          <p:cNvSpPr/>
          <p:nvPr/>
        </p:nvSpPr>
        <p:spPr>
          <a:xfrm>
            <a:off x="142844"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571472"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4572000" y="571501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7000892"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7500958"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29422">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ru-RU" b="1" i="1" smtClean="0">
                <a:solidFill>
                  <a:srgbClr val="FF0000"/>
                </a:solidFill>
              </a:rPr>
              <a:t>      16 июля 1969 год</a:t>
            </a:r>
            <a:endParaRPr lang="ru-RU" b="1" i="1" dirty="0">
              <a:solidFill>
                <a:srgbClr val="FF0000"/>
              </a:solidFill>
            </a:endParaRPr>
          </a:p>
        </p:txBody>
      </p:sp>
      <p:sp>
        <p:nvSpPr>
          <p:cNvPr id="3" name="Содержимое 2"/>
          <p:cNvSpPr>
            <a:spLocks noGrp="1"/>
          </p:cNvSpPr>
          <p:nvPr>
            <p:ph sz="half" idx="1"/>
          </p:nvPr>
        </p:nvSpPr>
        <p:spPr>
          <a:xfrm>
            <a:off x="0" y="1142984"/>
            <a:ext cx="5429256" cy="4983179"/>
          </a:xfrm>
        </p:spPr>
        <p:txBody>
          <a:bodyPr>
            <a:noAutofit/>
          </a:bodyPr>
          <a:lstStyle/>
          <a:p>
            <a:r>
              <a:rPr lang="ru-RU" sz="1200" dirty="0" smtClean="0">
                <a:solidFill>
                  <a:srgbClr val="00FF00"/>
                </a:solidFill>
              </a:rPr>
              <a:t>16 июля 1969 с космодрома Мыс Канаверал (США) осуществлен пуск ракеты-носителя, которая вывела на околоземную орбиту космический корабль «Аполлон-11». Корабль пилотировал экипаж в составе: Нил </a:t>
            </a:r>
            <a:r>
              <a:rPr lang="ru-RU" sz="1200" dirty="0" err="1" smtClean="0">
                <a:solidFill>
                  <a:srgbClr val="00FF00"/>
                </a:solidFill>
              </a:rPr>
              <a:t>Армстронг</a:t>
            </a:r>
            <a:r>
              <a:rPr lang="ru-RU" sz="1200" dirty="0" smtClean="0">
                <a:solidFill>
                  <a:srgbClr val="00FF00"/>
                </a:solidFill>
              </a:rPr>
              <a:t> (командир корабля), Майкл Коллинз (пилот командного модуля), Эдвин </a:t>
            </a:r>
            <a:r>
              <a:rPr lang="ru-RU" sz="1200" dirty="0" err="1" smtClean="0">
                <a:solidFill>
                  <a:srgbClr val="00FF00"/>
                </a:solidFill>
              </a:rPr>
              <a:t>Олдрин</a:t>
            </a:r>
            <a:r>
              <a:rPr lang="ru-RU" sz="1200" dirty="0" smtClean="0">
                <a:solidFill>
                  <a:srgbClr val="00FF00"/>
                </a:solidFill>
              </a:rPr>
              <a:t> (пилот лунного модуля). Совершив 1,5 оборота вокруг Земли, корабль стартовал в сторону Луны и 19 июля был выведен на окололунную орбиту. 20 июля на поверхность Луны в Море Спокойствия совершила посадку лунная кабина с </a:t>
            </a:r>
            <a:r>
              <a:rPr lang="ru-RU" sz="1200" dirty="0" err="1" smtClean="0">
                <a:solidFill>
                  <a:srgbClr val="00FF00"/>
                </a:solidFill>
              </a:rPr>
              <a:t>Армстронгом</a:t>
            </a:r>
            <a:r>
              <a:rPr lang="ru-RU" sz="1200" dirty="0" smtClean="0">
                <a:solidFill>
                  <a:srgbClr val="00FF00"/>
                </a:solidFill>
              </a:rPr>
              <a:t> и </a:t>
            </a:r>
            <a:r>
              <a:rPr lang="ru-RU" sz="1200" dirty="0" err="1" smtClean="0">
                <a:solidFill>
                  <a:srgbClr val="00FF00"/>
                </a:solidFill>
              </a:rPr>
              <a:t>Олдрином</a:t>
            </a:r>
            <a:r>
              <a:rPr lang="ru-RU" sz="1200" dirty="0" smtClean="0">
                <a:solidFill>
                  <a:srgbClr val="00FF00"/>
                </a:solidFill>
              </a:rPr>
              <a:t> на борту. Посадка осуществлялась в автоматическом режиме, но на конечном участке </a:t>
            </a:r>
            <a:r>
              <a:rPr lang="ru-RU" sz="1200" dirty="0" err="1" smtClean="0">
                <a:solidFill>
                  <a:srgbClr val="00FF00"/>
                </a:solidFill>
              </a:rPr>
              <a:t>Армстронг</a:t>
            </a:r>
            <a:r>
              <a:rPr lang="ru-RU" sz="1200" dirty="0" smtClean="0">
                <a:solidFill>
                  <a:srgbClr val="00FF00"/>
                </a:solidFill>
              </a:rPr>
              <a:t> взял управление на себя. 21 июля осуществлен выход космонавтов на поверхность Луны. Первым на лунную поверхность ступил Нил </a:t>
            </a:r>
            <a:r>
              <a:rPr lang="ru-RU" sz="1200" dirty="0" err="1" smtClean="0">
                <a:solidFill>
                  <a:srgbClr val="00FF00"/>
                </a:solidFill>
              </a:rPr>
              <a:t>Армстронг</a:t>
            </a:r>
            <a:r>
              <a:rPr lang="ru-RU" sz="1200" dirty="0" smtClean="0">
                <a:solidFill>
                  <a:srgbClr val="00FF00"/>
                </a:solidFill>
              </a:rPr>
              <a:t>. На Луне были установлены сейсмометр и уголковый отражатель лазерного излучения, а также ловушка солнечного ветра и американский флаг. Во время выхода проводился телевизионный репортаж. После этого взлетная ступень лунной кабины с космонавтами на борту стартовала с поверхности Луны. Космонавты взяли с собой 24,9 килограммов лунного грунта. Выйдя на селеноцентрическую орбиту, лунная кабина состыковалась с основным блоком корабля и была вновь отделена после перехода космонавтов. Через 40 минут после этого корабль стартовал в сторону Земли. 24 июля в Тихом океане приводнился спускаемый аппарат корабля «Аполлон-11» с тремя космонавтами, совершившими первую лунную экспедицию. Космонавты сразу же были помещены в герметичный контейнер, где в течение двух недель проходили карантин. Это было вызвано опасениями заноса на Землю лунных микроорганизмов</a:t>
            </a:r>
            <a:r>
              <a:rPr lang="ru-RU" sz="1100" dirty="0" smtClean="0">
                <a:solidFill>
                  <a:srgbClr val="00FF00"/>
                </a:solidFill>
              </a:rPr>
              <a:t>, если таковые существуют.</a:t>
            </a:r>
          </a:p>
          <a:p>
            <a:endParaRPr lang="ru-RU" sz="1200" dirty="0">
              <a:solidFill>
                <a:srgbClr val="00FF00"/>
              </a:solidFill>
            </a:endParaRPr>
          </a:p>
        </p:txBody>
      </p:sp>
      <p:pic>
        <p:nvPicPr>
          <p:cNvPr id="13" name="Содержимое 12" descr="06S0190i.bmp"/>
          <p:cNvPicPr>
            <a:picLocks noGrp="1" noChangeAspect="1"/>
          </p:cNvPicPr>
          <p:nvPr>
            <p:ph sz="half" idx="2"/>
          </p:nvPr>
        </p:nvPicPr>
        <p:blipFill>
          <a:blip r:embed="rId4" cstate="print"/>
          <a:stretch>
            <a:fillRect/>
          </a:stretch>
        </p:blipFill>
        <p:spPr>
          <a:xfrm>
            <a:off x="6072198" y="285728"/>
            <a:ext cx="2271716" cy="2185989"/>
          </a:xfrm>
          <a:effectLst>
            <a:glow rad="101600">
              <a:srgbClr val="FF99FF">
                <a:alpha val="60000"/>
              </a:srgbClr>
            </a:glow>
            <a:outerShdw blurRad="50800" dist="50800" dir="5400000" sx="94000" sy="94000" algn="ctr" rotWithShape="0">
              <a:srgbClr val="FF0066"/>
            </a:outerShdw>
          </a:effectLst>
        </p:spPr>
      </p:pic>
      <p:sp>
        <p:nvSpPr>
          <p:cNvPr id="11" name="Текст 10"/>
          <p:cNvSpPr>
            <a:spLocks noGrp="1"/>
          </p:cNvSpPr>
          <p:nvPr>
            <p:ph type="body" sz="half" idx="4294967295"/>
          </p:nvPr>
        </p:nvSpPr>
        <p:spPr>
          <a:xfrm>
            <a:off x="5715008" y="2643182"/>
            <a:ext cx="3428992" cy="1071570"/>
          </a:xfrm>
        </p:spPr>
        <p:txBody>
          <a:bodyPr>
            <a:normAutofit lnSpcReduction="10000"/>
          </a:bodyPr>
          <a:lstStyle/>
          <a:p>
            <a:r>
              <a:rPr lang="ru-RU" sz="1100" dirty="0" smtClean="0">
                <a:solidFill>
                  <a:srgbClr val="FFFF00"/>
                </a:solidFill>
              </a:rPr>
              <a:t>АРМСТРОНГ Нил (р. 1930), космонавт США. Полет на «Джемини-8» (март 1966). В июле 1969 командир «Аполлона-11», выполнявшего полет к Луне. Первый человек, ступивший на Луну (21 июля 1969).</a:t>
            </a:r>
          </a:p>
          <a:p>
            <a:endParaRPr lang="ru-RU" sz="1100" dirty="0"/>
          </a:p>
        </p:txBody>
      </p:sp>
      <p:pic>
        <p:nvPicPr>
          <p:cNvPr id="14" name="Рисунок 13" descr="l_536i.bmp"/>
          <p:cNvPicPr>
            <a:picLocks noChangeAspect="1"/>
          </p:cNvPicPr>
          <p:nvPr/>
        </p:nvPicPr>
        <p:blipFill>
          <a:blip r:embed="rId5" cstate="print"/>
          <a:stretch>
            <a:fillRect/>
          </a:stretch>
        </p:blipFill>
        <p:spPr>
          <a:xfrm>
            <a:off x="5715008" y="3714752"/>
            <a:ext cx="3214710" cy="2928958"/>
          </a:xfrm>
          <a:prstGeom prst="rect">
            <a:avLst/>
          </a:prstGeom>
          <a:effectLst>
            <a:glow rad="228600">
              <a:schemeClr val="accent1">
                <a:satMod val="175000"/>
                <a:alpha val="40000"/>
              </a:schemeClr>
            </a:glow>
          </a:effectLst>
        </p:spPr>
      </p:pic>
      <p:sp>
        <p:nvSpPr>
          <p:cNvPr id="16" name="4-конечная звезда 15"/>
          <p:cNvSpPr/>
          <p:nvPr/>
        </p:nvSpPr>
        <p:spPr>
          <a:xfrm>
            <a:off x="285720"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4-конечная звезда 16"/>
          <p:cNvSpPr/>
          <p:nvPr/>
        </p:nvSpPr>
        <p:spPr>
          <a:xfrm>
            <a:off x="571472"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37376">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b="1" i="1" dirty="0" smtClean="0">
                <a:solidFill>
                  <a:srgbClr val="FF0000"/>
                </a:solidFill>
              </a:rPr>
              <a:t>10 ноября 1970 год</a:t>
            </a:r>
            <a:endParaRPr lang="ru-RU" b="1" i="1" dirty="0">
              <a:solidFill>
                <a:srgbClr val="FF0000"/>
              </a:solidFill>
            </a:endParaRPr>
          </a:p>
        </p:txBody>
      </p:sp>
      <p:sp>
        <p:nvSpPr>
          <p:cNvPr id="3" name="Содержимое 2"/>
          <p:cNvSpPr>
            <a:spLocks noGrp="1"/>
          </p:cNvSpPr>
          <p:nvPr>
            <p:ph sz="half" idx="1"/>
          </p:nvPr>
        </p:nvSpPr>
        <p:spPr>
          <a:xfrm>
            <a:off x="214282" y="1600200"/>
            <a:ext cx="4786346" cy="4525963"/>
          </a:xfrm>
        </p:spPr>
        <p:txBody>
          <a:bodyPr>
            <a:normAutofit fontScale="70000" lnSpcReduction="20000"/>
          </a:bodyPr>
          <a:lstStyle/>
          <a:p>
            <a:r>
              <a:rPr lang="ru-RU" dirty="0" smtClean="0">
                <a:solidFill>
                  <a:srgbClr val="00FF00"/>
                </a:solidFill>
              </a:rPr>
              <a:t>10 ноября 1970 с космодрома Байконур (СССР) осуществлен пуск ракеты-носителя, которая вывела на траекторию полета к Луне АМС «Луна-17» с самоходным аппаратом «Луноход-1» на борту. 15 ноября станция выведена на орбиту вокруг Луны. 17 ноября «Луна-17» совершила мягкую посадку на поверхности Луны в районе Моря Дождей. На лунную поверхность доставлен самоходный аппарат «Луноход-1». Через два с половиной часа после посадки «Луноход-1» съехал по трапу с посадочной платформы и приступил к выполнению программы исследований и экспериментов</a:t>
            </a:r>
            <a:endParaRPr lang="ru-RU" dirty="0">
              <a:solidFill>
                <a:srgbClr val="00FF00"/>
              </a:solidFill>
            </a:endParaRPr>
          </a:p>
        </p:txBody>
      </p:sp>
      <p:pic>
        <p:nvPicPr>
          <p:cNvPr id="5" name="Содержимое 4" descr="05nil080i.bmp"/>
          <p:cNvPicPr>
            <a:picLocks noGrp="1" noChangeAspect="1"/>
          </p:cNvPicPr>
          <p:nvPr>
            <p:ph sz="half" idx="2"/>
          </p:nvPr>
        </p:nvPicPr>
        <p:blipFill>
          <a:blip r:embed="rId4" cstate="print"/>
          <a:stretch>
            <a:fillRect/>
          </a:stretch>
        </p:blipFill>
        <p:spPr>
          <a:xfrm>
            <a:off x="5643570" y="1071546"/>
            <a:ext cx="3138495" cy="2643206"/>
          </a:xfrm>
          <a:ln w="76200">
            <a:solidFill>
              <a:srgbClr val="FF0000"/>
            </a:solidFill>
          </a:ln>
          <a:effectLst>
            <a:outerShdw blurRad="457200" dist="101600" dir="8160000" sx="106000" sy="106000" algn="l" rotWithShape="0">
              <a:srgbClr val="92D050">
                <a:alpha val="40000"/>
              </a:srgbClr>
            </a:outerShdw>
          </a:effectLst>
        </p:spPr>
      </p:pic>
      <p:sp>
        <p:nvSpPr>
          <p:cNvPr id="9" name="Текст 8"/>
          <p:cNvSpPr>
            <a:spLocks noGrp="1"/>
          </p:cNvSpPr>
          <p:nvPr>
            <p:ph type="body" sz="half" idx="4294967295"/>
          </p:nvPr>
        </p:nvSpPr>
        <p:spPr>
          <a:xfrm>
            <a:off x="4929158" y="4071942"/>
            <a:ext cx="4214842" cy="838200"/>
          </a:xfrm>
        </p:spPr>
        <p:txBody>
          <a:bodyPr>
            <a:normAutofit fontScale="25000" lnSpcReduction="20000"/>
          </a:bodyPr>
          <a:lstStyle/>
          <a:p>
            <a:r>
              <a:rPr lang="ru-RU" sz="4400" dirty="0" smtClean="0">
                <a:solidFill>
                  <a:srgbClr val="FFFF00"/>
                </a:solidFill>
              </a:rPr>
              <a:t>ЛУНОХОД (Лунный самоходный аппарат), автоматическое или управляемое устройство для работы и передвижения по поверхности Луны. Первый автоматический лунный самоходный аппарат, управляемый с Земли, — советский «Луноход-1» (1970). В 1970-75 запущено 2 советских лунных самоходных аппарата. Максимальная масса 840 кг, максимальное пройденное расстояние 37 км, время работы </a:t>
            </a:r>
            <a:r>
              <a:rPr lang="ru-RU" sz="4400" dirty="0" err="1" smtClean="0">
                <a:solidFill>
                  <a:srgbClr val="FFFF00"/>
                </a:solidFill>
              </a:rPr>
              <a:t>ок</a:t>
            </a:r>
            <a:r>
              <a:rPr lang="ru-RU" sz="4400" dirty="0" smtClean="0">
                <a:solidFill>
                  <a:srgbClr val="FFFF00"/>
                </a:solidFill>
              </a:rPr>
              <a:t>. 1 года.</a:t>
            </a:r>
          </a:p>
          <a:p>
            <a:r>
              <a:rPr lang="ru-RU" sz="4400" dirty="0" smtClean="0">
                <a:solidFill>
                  <a:srgbClr val="FFFF00"/>
                </a:solidFill>
              </a:rPr>
              <a:t>Первый управляемый лунный самоходный аппарат — американский луноход «</a:t>
            </a:r>
            <a:r>
              <a:rPr lang="ru-RU" sz="4400" dirty="0" err="1" smtClean="0">
                <a:solidFill>
                  <a:srgbClr val="FFFF00"/>
                </a:solidFill>
              </a:rPr>
              <a:t>Ровер</a:t>
            </a:r>
            <a:r>
              <a:rPr lang="ru-RU" sz="4400" dirty="0" smtClean="0">
                <a:solidFill>
                  <a:srgbClr val="FFFF00"/>
                </a:solidFill>
              </a:rPr>
              <a:t>» (1971). В 1971-72 на Луну доставлены космическими кораблями «Аполлон-15, -16 и -17», 3 лунохода «</a:t>
            </a:r>
            <a:r>
              <a:rPr lang="ru-RU" sz="4400" dirty="0" err="1" smtClean="0">
                <a:solidFill>
                  <a:srgbClr val="FFFF00"/>
                </a:solidFill>
              </a:rPr>
              <a:t>Ровер</a:t>
            </a:r>
            <a:r>
              <a:rPr lang="ru-RU" sz="4400" dirty="0" smtClean="0">
                <a:solidFill>
                  <a:srgbClr val="FFFF00"/>
                </a:solidFill>
              </a:rPr>
              <a:t>» для передвижения астронавтов. Максимальная масса (с двумя астронавтами и грузом) 725 кг, максимальное пройденное расстояние </a:t>
            </a:r>
            <a:r>
              <a:rPr lang="ru-RU" sz="4400" dirty="0" err="1" smtClean="0">
                <a:solidFill>
                  <a:srgbClr val="FFFF00"/>
                </a:solidFill>
              </a:rPr>
              <a:t>ок</a:t>
            </a:r>
            <a:r>
              <a:rPr lang="ru-RU" sz="4400" dirty="0" smtClean="0">
                <a:solidFill>
                  <a:srgbClr val="FFFF00"/>
                </a:solidFill>
              </a:rPr>
              <a:t>. 36 км.</a:t>
            </a:r>
          </a:p>
          <a:p>
            <a:endParaRPr lang="ru-RU" dirty="0"/>
          </a:p>
        </p:txBody>
      </p:sp>
      <p:sp>
        <p:nvSpPr>
          <p:cNvPr id="6" name="4-конечная звезда 5"/>
          <p:cNvSpPr/>
          <p:nvPr/>
        </p:nvSpPr>
        <p:spPr>
          <a:xfrm>
            <a:off x="0"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285720" y="594360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5929322" y="14285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4071934" y="535782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34624">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357158" y="0"/>
            <a:ext cx="7467600" cy="1143000"/>
          </a:xfrm>
        </p:spPr>
        <p:txBody>
          <a:bodyPr/>
          <a:lstStyle/>
          <a:p>
            <a:pPr algn="ctr"/>
            <a:r>
              <a:rPr lang="ru-RU" b="1" i="1" dirty="0" smtClean="0">
                <a:solidFill>
                  <a:srgbClr val="FF0000"/>
                </a:solidFill>
              </a:rPr>
              <a:t>19 мая 1971 год</a:t>
            </a:r>
            <a:endParaRPr lang="ru-RU" b="1" i="1" dirty="0">
              <a:solidFill>
                <a:srgbClr val="FF0000"/>
              </a:solidFill>
            </a:endParaRPr>
          </a:p>
        </p:txBody>
      </p:sp>
      <p:sp>
        <p:nvSpPr>
          <p:cNvPr id="3" name="Содержимое 2"/>
          <p:cNvSpPr>
            <a:spLocks noGrp="1"/>
          </p:cNvSpPr>
          <p:nvPr>
            <p:ph sz="half" idx="1"/>
          </p:nvPr>
        </p:nvSpPr>
        <p:spPr>
          <a:xfrm>
            <a:off x="142844" y="1142984"/>
            <a:ext cx="4929222" cy="4983179"/>
          </a:xfrm>
        </p:spPr>
        <p:txBody>
          <a:bodyPr>
            <a:normAutofit fontScale="62500" lnSpcReduction="20000"/>
          </a:bodyPr>
          <a:lstStyle/>
          <a:p>
            <a:r>
              <a:rPr lang="ru-RU" dirty="0" smtClean="0">
                <a:solidFill>
                  <a:srgbClr val="00FF00"/>
                </a:solidFill>
              </a:rPr>
              <a:t>19 мая 1971 с космодрома Байконур (СССР) осуществлен пуск ракеты-носителя, которая вывела на траекторию полета к Марсу АМС «Марс-2». 28 мая на траекторию полета к Марсу была выведена АМС «Марс-3». 27 ноября спускаемый аппарат станции «Марс-2» достиг поверхности Марса. Программа полета предусматривала мягкую посадку спускаемого аппарата на поверхность Марса. Однако не удалось затормозить аппарат, и он на большой скорости врезался в поверхность. АМС «Марс-2» выведена на орбиту вокруг Марса. 2 декабря спускаемый аппарат станции «Марс-3» совершил мягкую посадку на поверхность Марса, а сама станция выведена на орбиту вокруг Марса. Точка посадки спускаемого аппарата расположена в южном полушарии Марса между областями </a:t>
            </a:r>
            <a:r>
              <a:rPr lang="ru-RU" dirty="0" err="1" smtClean="0">
                <a:solidFill>
                  <a:srgbClr val="00FF00"/>
                </a:solidFill>
              </a:rPr>
              <a:t>Электрикс</a:t>
            </a:r>
            <a:r>
              <a:rPr lang="ru-RU" dirty="0" smtClean="0">
                <a:solidFill>
                  <a:srgbClr val="00FF00"/>
                </a:solidFill>
              </a:rPr>
              <a:t> и </a:t>
            </a:r>
            <a:r>
              <a:rPr lang="ru-RU" dirty="0" err="1" smtClean="0">
                <a:solidFill>
                  <a:srgbClr val="00FF00"/>
                </a:solidFill>
              </a:rPr>
              <a:t>Фаэтонис</a:t>
            </a:r>
            <a:r>
              <a:rPr lang="ru-RU" dirty="0" smtClean="0">
                <a:solidFill>
                  <a:srgbClr val="00FF00"/>
                </a:solidFill>
              </a:rPr>
              <a:t>. Через 1,5 минуты после посадки станция, приведенная в рабочее состояние, начала передавать на Землю видеосигнал. Принятые с поверхности Марса видеосигналы были непродолжительными (около 20 секунд) и резко прекратились.</a:t>
            </a:r>
          </a:p>
          <a:p>
            <a:endParaRPr lang="ru-RU" dirty="0">
              <a:solidFill>
                <a:srgbClr val="00FF00"/>
              </a:solidFill>
            </a:endParaRPr>
          </a:p>
        </p:txBody>
      </p:sp>
      <p:pic>
        <p:nvPicPr>
          <p:cNvPr id="8" name="Содержимое 7" descr="m_120i.bmp"/>
          <p:cNvPicPr>
            <a:picLocks noGrp="1" noChangeAspect="1"/>
          </p:cNvPicPr>
          <p:nvPr>
            <p:ph sz="half" idx="2"/>
          </p:nvPr>
        </p:nvPicPr>
        <p:blipFill>
          <a:blip r:embed="rId4" cstate="print"/>
          <a:stretch>
            <a:fillRect/>
          </a:stretch>
        </p:blipFill>
        <p:spPr>
          <a:xfrm>
            <a:off x="5429256" y="1357298"/>
            <a:ext cx="2750040" cy="2714644"/>
          </a:xfrm>
          <a:prstGeom prst="rect">
            <a:avLst/>
          </a:prstGeom>
          <a:ln w="50800">
            <a:solidFill>
              <a:srgbClr val="FFFF00"/>
            </a:solidFill>
          </a:ln>
          <a:effectLst>
            <a:outerShdw blurRad="50800" dist="355600" dir="9180000" algn="ctr" rotWithShape="0">
              <a:schemeClr val="accent2">
                <a:lumMod val="20000"/>
                <a:lumOff val="80000"/>
                <a:alpha val="43000"/>
              </a:schemeClr>
            </a:outerShdw>
          </a:effectLst>
        </p:spPr>
      </p:pic>
      <p:sp>
        <p:nvSpPr>
          <p:cNvPr id="7" name="Текст 6"/>
          <p:cNvSpPr>
            <a:spLocks noGrp="1"/>
          </p:cNvSpPr>
          <p:nvPr>
            <p:ph type="body" sz="half" idx="4294967295"/>
          </p:nvPr>
        </p:nvSpPr>
        <p:spPr>
          <a:xfrm>
            <a:off x="4714876" y="4429132"/>
            <a:ext cx="4041775" cy="838200"/>
          </a:xfrm>
        </p:spPr>
        <p:txBody>
          <a:bodyPr>
            <a:noAutofit/>
          </a:bodyPr>
          <a:lstStyle/>
          <a:p>
            <a:r>
              <a:rPr lang="ru-RU" sz="1200" dirty="0" smtClean="0">
                <a:solidFill>
                  <a:srgbClr val="00B0F0"/>
                </a:solidFill>
              </a:rPr>
              <a:t>МАРС, планета, среднее расстояние от Солнца 228 млн. км, период обращения 687 суток, период вращения 24,5 ч, средний диаметр 6780 км, масса 6,4*10</a:t>
            </a:r>
            <a:r>
              <a:rPr lang="ru-RU" sz="1200" baseline="30000" dirty="0" smtClean="0">
                <a:solidFill>
                  <a:srgbClr val="00B0F0"/>
                </a:solidFill>
              </a:rPr>
              <a:t>23</a:t>
            </a:r>
            <a:r>
              <a:rPr lang="ru-RU" sz="1200" dirty="0" smtClean="0">
                <a:solidFill>
                  <a:srgbClr val="00B0F0"/>
                </a:solidFill>
              </a:rPr>
              <a:t> кг; 2 естественных спутника — Фобос и </a:t>
            </a:r>
            <a:r>
              <a:rPr lang="ru-RU" sz="1200" dirty="0" err="1" smtClean="0">
                <a:solidFill>
                  <a:srgbClr val="00B0F0"/>
                </a:solidFill>
              </a:rPr>
              <a:t>Деймос</a:t>
            </a:r>
            <a:r>
              <a:rPr lang="ru-RU" sz="1200" dirty="0" smtClean="0">
                <a:solidFill>
                  <a:srgbClr val="00B0F0"/>
                </a:solidFill>
              </a:rPr>
              <a:t>. Состав атмосферы: СО</a:t>
            </a:r>
            <a:r>
              <a:rPr lang="ru-RU" sz="1200" baseline="-25000" dirty="0" smtClean="0">
                <a:solidFill>
                  <a:srgbClr val="00B0F0"/>
                </a:solidFill>
              </a:rPr>
              <a:t>2</a:t>
            </a:r>
            <a:r>
              <a:rPr lang="ru-RU" sz="1200" dirty="0" smtClean="0">
                <a:solidFill>
                  <a:srgbClr val="00B0F0"/>
                </a:solidFill>
              </a:rPr>
              <a:t> (»95%), N</a:t>
            </a:r>
            <a:r>
              <a:rPr lang="ru-RU" sz="1200" baseline="-25000" dirty="0" smtClean="0">
                <a:solidFill>
                  <a:srgbClr val="00B0F0"/>
                </a:solidFill>
              </a:rPr>
              <a:t>2</a:t>
            </a:r>
            <a:r>
              <a:rPr lang="ru-RU" sz="1200" dirty="0" smtClean="0">
                <a:solidFill>
                  <a:srgbClr val="00B0F0"/>
                </a:solidFill>
              </a:rPr>
              <a:t> (2,5%), </a:t>
            </a:r>
            <a:r>
              <a:rPr lang="ru-RU" sz="1200" dirty="0" err="1" smtClean="0">
                <a:solidFill>
                  <a:srgbClr val="00B0F0"/>
                </a:solidFill>
              </a:rPr>
              <a:t>Ar</a:t>
            </a:r>
            <a:r>
              <a:rPr lang="ru-RU" sz="1200" dirty="0" smtClean="0">
                <a:solidFill>
                  <a:srgbClr val="00B0F0"/>
                </a:solidFill>
              </a:rPr>
              <a:t>(1,5-2%), СО(0,06%), Н</a:t>
            </a:r>
            <a:r>
              <a:rPr lang="ru-RU" sz="1200" baseline="-25000" dirty="0" smtClean="0">
                <a:solidFill>
                  <a:srgbClr val="00B0F0"/>
                </a:solidFill>
              </a:rPr>
              <a:t>2</a:t>
            </a:r>
            <a:r>
              <a:rPr lang="ru-RU" sz="1200" dirty="0" smtClean="0">
                <a:solidFill>
                  <a:srgbClr val="00B0F0"/>
                </a:solidFill>
              </a:rPr>
              <a:t>О (до 0,1%); давление на поверхности 5-7 гПа. Участки поверхности Марса, покрытые кратерами, похожи на лунный материк. Значительный научный материал о Марсе получен с помощью космических аппаратов «Маринер», «Марс», «Спирит», «</a:t>
            </a:r>
            <a:r>
              <a:rPr lang="ru-RU" sz="1200" dirty="0" err="1" smtClean="0">
                <a:solidFill>
                  <a:srgbClr val="00B0F0"/>
                </a:solidFill>
              </a:rPr>
              <a:t>Оппортьюнити</a:t>
            </a:r>
            <a:endParaRPr lang="ru-RU" sz="1200" dirty="0">
              <a:solidFill>
                <a:srgbClr val="00B0F0"/>
              </a:solidFill>
            </a:endParaRPr>
          </a:p>
        </p:txBody>
      </p:sp>
      <p:sp>
        <p:nvSpPr>
          <p:cNvPr id="6" name="4-конечная звезда 5"/>
          <p:cNvSpPr/>
          <p:nvPr/>
        </p:nvSpPr>
        <p:spPr>
          <a:xfrm>
            <a:off x="500034" y="0"/>
            <a:ext cx="914400" cy="914400"/>
          </a:xfrm>
          <a:prstGeom prst="star4">
            <a:avLst>
              <a:gd name="adj" fmla="val 1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642910" y="357166"/>
            <a:ext cx="914400" cy="914400"/>
          </a:xfrm>
          <a:prstGeom prst="star4">
            <a:avLst>
              <a:gd name="adj" fmla="val 137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6858016" y="28572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7643834"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29453">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r>
              <a:rPr lang="ru-RU" b="1" i="1" dirty="0" smtClean="0">
                <a:solidFill>
                  <a:srgbClr val="FF0000"/>
                </a:solidFill>
              </a:rPr>
              <a:t>16 апреля 1972 год</a:t>
            </a:r>
            <a:endParaRPr lang="ru-RU" b="1" i="1" dirty="0">
              <a:solidFill>
                <a:srgbClr val="FF0000"/>
              </a:solidFill>
            </a:endParaRPr>
          </a:p>
        </p:txBody>
      </p:sp>
      <p:sp>
        <p:nvSpPr>
          <p:cNvPr id="3" name="Содержимое 2"/>
          <p:cNvSpPr>
            <a:spLocks noGrp="1"/>
          </p:cNvSpPr>
          <p:nvPr>
            <p:ph sz="half" idx="1"/>
          </p:nvPr>
        </p:nvSpPr>
        <p:spPr>
          <a:xfrm>
            <a:off x="142844" y="1214422"/>
            <a:ext cx="4786346" cy="4911741"/>
          </a:xfrm>
        </p:spPr>
        <p:txBody>
          <a:bodyPr>
            <a:noAutofit/>
          </a:bodyPr>
          <a:lstStyle/>
          <a:p>
            <a:r>
              <a:rPr lang="ru-RU" sz="1100" dirty="0" smtClean="0">
                <a:solidFill>
                  <a:srgbClr val="00FF00"/>
                </a:solidFill>
              </a:rPr>
              <a:t>16 апреля 1972 с космодрома Мыс Канаверал (США) осуществлен пуск ракеты-носителя, которая вывела на траекторию полета к Луне космический корабль «Аполлон-16». Корабль пилотировал экипаж в составе: Джон Янг (командир корабля), Томас </a:t>
            </a:r>
            <a:r>
              <a:rPr lang="ru-RU" sz="1100" dirty="0" err="1" smtClean="0">
                <a:solidFill>
                  <a:srgbClr val="00FF00"/>
                </a:solidFill>
              </a:rPr>
              <a:t>Маттингли</a:t>
            </a:r>
            <a:r>
              <a:rPr lang="ru-RU" sz="1100" dirty="0" smtClean="0">
                <a:solidFill>
                  <a:srgbClr val="00FF00"/>
                </a:solidFill>
              </a:rPr>
              <a:t> (пилот командного модуля) и </a:t>
            </a:r>
            <a:r>
              <a:rPr lang="ru-RU" sz="1100" dirty="0" err="1" smtClean="0">
                <a:solidFill>
                  <a:srgbClr val="00FF00"/>
                </a:solidFill>
              </a:rPr>
              <a:t>Чарлз</a:t>
            </a:r>
            <a:r>
              <a:rPr lang="ru-RU" sz="1100" dirty="0" smtClean="0">
                <a:solidFill>
                  <a:srgbClr val="00FF00"/>
                </a:solidFill>
              </a:rPr>
              <a:t> Дьюк (пилот лунного модуля). Совершив 1,5 оборота вокруг Земли, корабль стартовал в сторону Луны и 19 апреля был выведен на селеноцентрическую орбиту. 21 апреля лунная кабина с Янгом и Дьюком совершила мягкую посадку на поверхность Луны в районе кратера Декарт. Космонавты совершили выход на поверхность Луны, установили ультрафиолетовый спектрограф и навели его на некоторые астрономические объекты, установили в рабочее положение детектор частиц и луноход «</a:t>
            </a:r>
            <a:r>
              <a:rPr lang="ru-RU" sz="1100" dirty="0" err="1" smtClean="0">
                <a:solidFill>
                  <a:srgbClr val="00FF00"/>
                </a:solidFill>
              </a:rPr>
              <a:t>Ровер</a:t>
            </a:r>
            <a:r>
              <a:rPr lang="ru-RU" sz="1100" dirty="0" smtClean="0">
                <a:solidFill>
                  <a:srgbClr val="00FF00"/>
                </a:solidFill>
              </a:rPr>
              <a:t>», водрузили американский флаг и развернули примерно в 200 метрах от места посадки комплект научных приборов. За три дня космонавты еще дважды выходили на поверхность и проехали на луноходе около 30 км. 24 апреля взлетная ступень лунной кабины с космонавтами на борту стартовала с поверхности Луны. Продолжительность пребывания космонавтов на Луне составила 2 суток 23 часа 2 минуты. Космонавты взяли с собой на Землю 97,5 килограммов лунного грунта. Через два часа после старта с поверхности Луны лунная кабина состыковалась с основным блоком корабля. 25 апреля «Аполлон-16» переведен с орбиты вокруг Луны на траекторию возвращения на Землю. </a:t>
            </a:r>
            <a:r>
              <a:rPr lang="ru-RU" sz="1100" dirty="0" err="1" smtClean="0">
                <a:solidFill>
                  <a:srgbClr val="00FF00"/>
                </a:solidFill>
              </a:rPr>
              <a:t>Маттингли</a:t>
            </a:r>
            <a:r>
              <a:rPr lang="ru-RU" sz="1100" dirty="0" smtClean="0">
                <a:solidFill>
                  <a:srgbClr val="00FF00"/>
                </a:solidFill>
              </a:rPr>
              <a:t> совершил выход в открытый космос и перенес в корабль кассеты с фотопленкой от камер, установленных на внешней поверхности корабля. Выход совершен в момент, когда корабль находился на расстоянии около 300 тыс. км от Земли. 27 апреля корабль приводнился в Тихом океане.</a:t>
            </a:r>
            <a:endParaRPr lang="ru-RU" sz="1100" dirty="0">
              <a:solidFill>
                <a:srgbClr val="00FF00"/>
              </a:solidFill>
            </a:endParaRPr>
          </a:p>
        </p:txBody>
      </p:sp>
      <p:pic>
        <p:nvPicPr>
          <p:cNvPr id="11" name="Содержимое 10" descr="a_568i.bmp"/>
          <p:cNvPicPr>
            <a:picLocks noGrp="1" noChangeAspect="1"/>
          </p:cNvPicPr>
          <p:nvPr>
            <p:ph sz="half" idx="2"/>
          </p:nvPr>
        </p:nvPicPr>
        <p:blipFill>
          <a:blip r:embed="rId4" cstate="print"/>
          <a:stretch>
            <a:fillRect/>
          </a:stretch>
        </p:blipFill>
        <p:spPr>
          <a:xfrm>
            <a:off x="5500694" y="714356"/>
            <a:ext cx="3429024" cy="3498158"/>
          </a:xfrm>
          <a:effectLst>
            <a:glow rad="228600">
              <a:schemeClr val="accent2">
                <a:satMod val="175000"/>
                <a:alpha val="40000"/>
              </a:schemeClr>
            </a:glow>
          </a:effectLst>
        </p:spPr>
      </p:pic>
      <p:sp>
        <p:nvSpPr>
          <p:cNvPr id="8" name="Текст 7"/>
          <p:cNvSpPr>
            <a:spLocks noGrp="1"/>
          </p:cNvSpPr>
          <p:nvPr>
            <p:ph type="body" sz="half" idx="4294967295"/>
          </p:nvPr>
        </p:nvSpPr>
        <p:spPr>
          <a:xfrm>
            <a:off x="5102225" y="5500688"/>
            <a:ext cx="4041775" cy="838200"/>
          </a:xfrm>
        </p:spPr>
        <p:txBody>
          <a:bodyPr>
            <a:normAutofit/>
          </a:bodyPr>
          <a:lstStyle/>
          <a:p>
            <a:endParaRPr lang="ru-RU" dirty="0"/>
          </a:p>
        </p:txBody>
      </p:sp>
      <p:pic>
        <p:nvPicPr>
          <p:cNvPr id="9" name="Рисунок 8" descr="a_567i.bmp"/>
          <p:cNvPicPr>
            <a:picLocks noChangeAspect="1"/>
          </p:cNvPicPr>
          <p:nvPr/>
        </p:nvPicPr>
        <p:blipFill>
          <a:blip r:embed="rId5" cstate="print"/>
          <a:stretch>
            <a:fillRect/>
          </a:stretch>
        </p:blipFill>
        <p:spPr>
          <a:xfrm>
            <a:off x="4929190" y="4714884"/>
            <a:ext cx="4071966" cy="1971675"/>
          </a:xfrm>
          <a:prstGeom prst="rect">
            <a:avLst/>
          </a:prstGeom>
          <a:effectLst>
            <a:softEdge rad="317500"/>
          </a:effectLst>
        </p:spPr>
      </p:pic>
      <p:sp>
        <p:nvSpPr>
          <p:cNvPr id="13" name="Прямоугольник 12"/>
          <p:cNvSpPr/>
          <p:nvPr/>
        </p:nvSpPr>
        <p:spPr>
          <a:xfrm>
            <a:off x="5643538" y="4143380"/>
            <a:ext cx="3500462" cy="369332"/>
          </a:xfrm>
          <a:prstGeom prst="rect">
            <a:avLst/>
          </a:prstGeom>
        </p:spPr>
        <p:txBody>
          <a:bodyPr wrap="square">
            <a:spAutoFit/>
          </a:bodyPr>
          <a:lstStyle/>
          <a:p>
            <a:r>
              <a:rPr lang="ru-RU" dirty="0" smtClean="0">
                <a:solidFill>
                  <a:srgbClr val="FFFF00"/>
                </a:solidFill>
              </a:rPr>
              <a:t>Экипаж «Аполлона-11».</a:t>
            </a:r>
          </a:p>
        </p:txBody>
      </p:sp>
      <p:sp>
        <p:nvSpPr>
          <p:cNvPr id="10" name="4-конечная звезда 9"/>
          <p:cNvSpPr/>
          <p:nvPr/>
        </p:nvSpPr>
        <p:spPr>
          <a:xfrm>
            <a:off x="0" y="0"/>
            <a:ext cx="914400" cy="914400"/>
          </a:xfrm>
          <a:prstGeom prst="star4">
            <a:avLst>
              <a:gd name="adj" fmla="val 99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33095">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b="1" i="1" dirty="0" smtClean="0">
                <a:solidFill>
                  <a:srgbClr val="FF0000"/>
                </a:solidFill>
              </a:rPr>
              <a:t>20 января 1978 год</a:t>
            </a:r>
            <a:endParaRPr lang="ru-RU" b="1" i="1" dirty="0">
              <a:solidFill>
                <a:srgbClr val="FF0000"/>
              </a:solidFill>
            </a:endParaRPr>
          </a:p>
        </p:txBody>
      </p:sp>
      <p:sp>
        <p:nvSpPr>
          <p:cNvPr id="3" name="Содержимое 2"/>
          <p:cNvSpPr>
            <a:spLocks noGrp="1"/>
          </p:cNvSpPr>
          <p:nvPr>
            <p:ph idx="1"/>
          </p:nvPr>
        </p:nvSpPr>
        <p:spPr>
          <a:xfrm>
            <a:off x="838200" y="1214422"/>
            <a:ext cx="7467600" cy="5500726"/>
          </a:xfrm>
          <a:ln>
            <a:solidFill>
              <a:srgbClr val="FFFF00"/>
            </a:solidFill>
          </a:ln>
          <a:effectLst>
            <a:glow rad="228600">
              <a:schemeClr val="accent1">
                <a:satMod val="175000"/>
                <a:alpha val="40000"/>
              </a:schemeClr>
            </a:glow>
          </a:effectLst>
        </p:spPr>
        <p:txBody>
          <a:bodyPr>
            <a:noAutofit/>
          </a:bodyPr>
          <a:lstStyle/>
          <a:p>
            <a:pPr>
              <a:buNone/>
            </a:pPr>
            <a:endParaRPr lang="en-US" sz="1200" dirty="0" smtClean="0"/>
          </a:p>
          <a:p>
            <a:r>
              <a:rPr lang="ru-RU" sz="1200" dirty="0" smtClean="0">
                <a:solidFill>
                  <a:srgbClr val="00FF00"/>
                </a:solidFill>
              </a:rPr>
              <a:t>20 января 1978 с космодрома Байконур (СССР) осуществлен пуск ракеты-носителя, которая вывела на околоземную орбиту первый советский транспортный корабль «Прогресс-1». 22 января осуществлена стыковка грузового транспортного корабля и орбитальной станции «Салют-6». На борт станции доставлены научное оборудование и грузы различного назначения массой около двух тонн. Впервые с использованием грузового корабля «Прогресс-1» на орбите была произведена заправка топливом двигательной установки орбитальной станции «Салют-6». Расстыковка грузового корабля и станции была осуществлена 6 февраля, а 8 февраля транспортный корабль был сведен с орбиты и сгорел в плотных слоях земной атмосферы над Тихим океаном. Транспортный корабль «Прогресс» создан на базе космического корабля «Союз» и служит для выполнения транспортных операций по обеспечению длительного функционирования орбитальных станций. На Землю транспортные корабли не возвращаются. В 1978-1985 годах для выполнения транспортных операций по обслуживанию орбитальных станций «Салют-6» и «Салют-7» было выведено на орбиту 23 космических корабля «Прогресс». На борт орбитальных станций были доставлены топливо для дозаправки, различная аппаратура, материалы для обеспечения жизнедеятельности экипажа, научных исследований и экспериментов, отдельные блоки аппаратуры и оборудования для замены блоков, выработавших свой ресурс. В грузовой отсек из орбитальной станции переносилось вышедшее из употребления оборудование и отходы жизнедеятельности. С 1986 года, в течение почти 15 лет, грузовые корабли «Прогресс» обеспечивали жизнедеятельность космического комплекса «Мир». В дальнейшем на орбиту вышли корабли серии «Прогресс М», «Прогресс М1», которые обладают более совершенными возможностями по сравнению с предшествующими модификациями в части доставки полезных грузов и топлива. Всего за время работы комплекса «Мир» для обеспечения работы экипажей было отправлено 18 автоматических кораблей «Прогресс» и 40 кораблей «Прогресс М». Они доставили на борт станции более 130 тонн различных грузов, посылки и почту для космонавтов. Корабль «Прогресс М1» стал основным космическим транспортным средством для доставки грузов космонавтам и астронавтам, работающим на МКС «Альфа». Свой первый полет на МКС российский корабль «Прогресс-М1-3» совершил 6 августа 2000 года.</a:t>
            </a:r>
            <a:endParaRPr lang="ru-RU" sz="1200" dirty="0">
              <a:solidFill>
                <a:srgbClr val="00FF00"/>
              </a:solidFill>
            </a:endParaRPr>
          </a:p>
        </p:txBody>
      </p:sp>
      <p:sp>
        <p:nvSpPr>
          <p:cNvPr id="4" name="4-конечная звезда 3"/>
          <p:cNvSpPr/>
          <p:nvPr/>
        </p:nvSpPr>
        <p:spPr>
          <a:xfrm>
            <a:off x="0"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4-конечная звезда 5"/>
          <p:cNvSpPr/>
          <p:nvPr/>
        </p:nvSpPr>
        <p:spPr>
          <a:xfrm>
            <a:off x="214282"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7286644" y="35716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7500958" y="14285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7929586"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0" y="528638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642910" y="14285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7572396" y="594360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43422">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b="1" i="1" dirty="0" smtClean="0">
                <a:solidFill>
                  <a:srgbClr val="FF0000"/>
                </a:solidFill>
              </a:rPr>
              <a:t>12 апреля 1981 год</a:t>
            </a:r>
            <a:endParaRPr lang="ru-RU" b="1" i="1" dirty="0">
              <a:solidFill>
                <a:srgbClr val="FF0000"/>
              </a:solidFill>
            </a:endParaRPr>
          </a:p>
        </p:txBody>
      </p:sp>
      <p:sp>
        <p:nvSpPr>
          <p:cNvPr id="5" name="Содержимое 4"/>
          <p:cNvSpPr>
            <a:spLocks noGrp="1"/>
          </p:cNvSpPr>
          <p:nvPr>
            <p:ph sz="half" idx="1"/>
          </p:nvPr>
        </p:nvSpPr>
        <p:spPr>
          <a:xfrm>
            <a:off x="142844" y="1357298"/>
            <a:ext cx="5214974" cy="5072098"/>
          </a:xfrm>
        </p:spPr>
        <p:txBody>
          <a:bodyPr>
            <a:normAutofit fontScale="47500" lnSpcReduction="20000"/>
          </a:bodyPr>
          <a:lstStyle/>
          <a:p>
            <a:r>
              <a:rPr lang="ru-RU" sz="3000" dirty="0" smtClean="0">
                <a:solidFill>
                  <a:srgbClr val="00FF00"/>
                </a:solidFill>
              </a:rPr>
              <a:t>12 апреля 1981 с космодрома Мыс Канаверал (США), осуществлен пуск многоразовой транспортной космической системы «</a:t>
            </a:r>
            <a:r>
              <a:rPr lang="ru-RU" sz="3000" dirty="0" err="1" smtClean="0">
                <a:solidFill>
                  <a:srgbClr val="00FF00"/>
                </a:solidFill>
              </a:rPr>
              <a:t>Спейс</a:t>
            </a:r>
            <a:r>
              <a:rPr lang="ru-RU" sz="3000" dirty="0" smtClean="0">
                <a:solidFill>
                  <a:srgbClr val="00FF00"/>
                </a:solidFill>
              </a:rPr>
              <a:t> </a:t>
            </a:r>
            <a:r>
              <a:rPr lang="ru-RU" sz="3000" dirty="0" err="1" smtClean="0">
                <a:solidFill>
                  <a:srgbClr val="00FF00"/>
                </a:solidFill>
              </a:rPr>
              <a:t>Шаттл</a:t>
            </a:r>
            <a:r>
              <a:rPr lang="ru-RU" sz="3000" dirty="0" smtClean="0">
                <a:solidFill>
                  <a:srgbClr val="00FF00"/>
                </a:solidFill>
              </a:rPr>
              <a:t>», которая вывела на околоземную орбиту первый американский многоразовый транспортный космический корабль «Колумбия №1». МТКС выполнена по двухступенчатой схеме с параллельным расположением ступеней. При старте включаются двигатели обеих ступеней. Первая ступень — два твердотопливных ускорителя. После отделения в полете на высоте порядка 40 км они с помощью парашютной системы опускаются в океан, затем после возврата на ремонтно-восстановительную базу могут быть повторно использованы до 20 раз. Вторая ступень, орбитальная крылатая, пилотируемая — это орбитальный космический корабль, который после схода с орбиты совершает планирующий спуск с самолетной посадкой на полосу вблизи стартового комплекса. Стартовая масса «</a:t>
            </a:r>
            <a:r>
              <a:rPr lang="ru-RU" sz="3000" dirty="0" err="1" smtClean="0">
                <a:solidFill>
                  <a:srgbClr val="00FF00"/>
                </a:solidFill>
              </a:rPr>
              <a:t>Спейс</a:t>
            </a:r>
            <a:r>
              <a:rPr lang="ru-RU" sz="3000" dirty="0" smtClean="0">
                <a:solidFill>
                  <a:srgbClr val="00FF00"/>
                </a:solidFill>
              </a:rPr>
              <a:t> </a:t>
            </a:r>
            <a:r>
              <a:rPr lang="ru-RU" sz="3000" dirty="0" err="1" smtClean="0">
                <a:solidFill>
                  <a:srgbClr val="00FF00"/>
                </a:solidFill>
              </a:rPr>
              <a:t>Шаттл</a:t>
            </a:r>
            <a:r>
              <a:rPr lang="ru-RU" sz="3000" dirty="0" smtClean="0">
                <a:solidFill>
                  <a:srgbClr val="00FF00"/>
                </a:solidFill>
              </a:rPr>
              <a:t>» более 2000 т. Максимальный полезный груз при выводе на круговую орбиту высотой 185 км — 29,5 т. С орбиты «</a:t>
            </a:r>
            <a:r>
              <a:rPr lang="ru-RU" sz="3000" dirty="0" err="1" smtClean="0">
                <a:solidFill>
                  <a:srgbClr val="00FF00"/>
                </a:solidFill>
              </a:rPr>
              <a:t>Спейс</a:t>
            </a:r>
            <a:r>
              <a:rPr lang="ru-RU" sz="3000" dirty="0" smtClean="0">
                <a:solidFill>
                  <a:srgbClr val="00FF00"/>
                </a:solidFill>
              </a:rPr>
              <a:t> </a:t>
            </a:r>
            <a:r>
              <a:rPr lang="ru-RU" sz="3000" dirty="0" err="1" smtClean="0">
                <a:solidFill>
                  <a:srgbClr val="00FF00"/>
                </a:solidFill>
              </a:rPr>
              <a:t>Шаттл</a:t>
            </a:r>
            <a:r>
              <a:rPr lang="ru-RU" sz="3000" dirty="0" smtClean="0">
                <a:solidFill>
                  <a:srgbClr val="00FF00"/>
                </a:solidFill>
              </a:rPr>
              <a:t>» доставляет на Землю груз до 14,5 т. Длительность орбитального полета космического корабля — до семи суток, численность экипажа — до семи человек</a:t>
            </a:r>
            <a:r>
              <a:rPr lang="ru-RU" dirty="0" smtClean="0">
                <a:solidFill>
                  <a:srgbClr val="00FF00"/>
                </a:solidFill>
              </a:rPr>
              <a:t>.</a:t>
            </a:r>
            <a:endParaRPr lang="ru-RU" dirty="0">
              <a:solidFill>
                <a:srgbClr val="00FF00"/>
              </a:solidFill>
            </a:endParaRPr>
          </a:p>
        </p:txBody>
      </p:sp>
      <p:pic>
        <p:nvPicPr>
          <p:cNvPr id="7" name="Содержимое 6" descr="s_592i.bmp"/>
          <p:cNvPicPr>
            <a:picLocks noGrp="1" noChangeAspect="1"/>
          </p:cNvPicPr>
          <p:nvPr>
            <p:ph sz="half" idx="2"/>
          </p:nvPr>
        </p:nvPicPr>
        <p:blipFill>
          <a:blip r:embed="rId4" cstate="print"/>
          <a:stretch>
            <a:fillRect/>
          </a:stretch>
        </p:blipFill>
        <p:spPr>
          <a:xfrm>
            <a:off x="5857884" y="500042"/>
            <a:ext cx="3000396" cy="27860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Текст 9"/>
          <p:cNvSpPr>
            <a:spLocks noGrp="1"/>
          </p:cNvSpPr>
          <p:nvPr>
            <p:ph type="body" sz="half" idx="4294967295"/>
          </p:nvPr>
        </p:nvSpPr>
        <p:spPr>
          <a:xfrm>
            <a:off x="5072066" y="3500438"/>
            <a:ext cx="4071934" cy="2428871"/>
          </a:xfrm>
        </p:spPr>
        <p:txBody>
          <a:bodyPr>
            <a:noAutofit/>
          </a:bodyPr>
          <a:lstStyle/>
          <a:p>
            <a:r>
              <a:rPr lang="ru-RU" sz="1100" dirty="0" smtClean="0">
                <a:solidFill>
                  <a:srgbClr val="FFFF00"/>
                </a:solidFill>
              </a:rPr>
              <a:t>«СПЕЙС ШАТТЛ» (англ. </a:t>
            </a:r>
            <a:r>
              <a:rPr lang="ru-RU" sz="1100" dirty="0" err="1" smtClean="0">
                <a:solidFill>
                  <a:srgbClr val="FFFF00"/>
                </a:solidFill>
              </a:rPr>
              <a:t>Space</a:t>
            </a:r>
            <a:r>
              <a:rPr lang="ru-RU" sz="1100" dirty="0" smtClean="0">
                <a:solidFill>
                  <a:srgbClr val="FFFF00"/>
                </a:solidFill>
              </a:rPr>
              <a:t> </a:t>
            </a:r>
            <a:r>
              <a:rPr lang="ru-RU" sz="1100" dirty="0" err="1" smtClean="0">
                <a:solidFill>
                  <a:srgbClr val="FFFF00"/>
                </a:solidFill>
              </a:rPr>
              <a:t>Shuttle</a:t>
            </a:r>
            <a:r>
              <a:rPr lang="ru-RU" sz="1100" dirty="0" smtClean="0">
                <a:solidFill>
                  <a:srgbClr val="FFFF00"/>
                </a:solidFill>
              </a:rPr>
              <a:t> — космический челнок), многоразовый пилотируемый транспортный космический корабль США. Масса около 2000 т, длина 56 м.</a:t>
            </a:r>
          </a:p>
          <a:p>
            <a:r>
              <a:rPr lang="ru-RU" sz="1100" dirty="0" smtClean="0">
                <a:solidFill>
                  <a:srgbClr val="FFFF00"/>
                </a:solidFill>
              </a:rPr>
              <a:t>Первая ступень представляет собой 2 ускорителя с ракетными двигателями твердого топлива. Вторая, орбитальная ступень — крылатая пилотируемая, которая после схода с орбиты способна совершать спуск в «самолетном» режиме. Первый полет с космонавтами состоялся в апреле 1981. На 1992 были построены 5 орбитальных ступеней — «Колумбия» (потерпел катастрофу при посадке 1 февраля 2003), «Челленджер» (потерпел катастрофу при запуске 28 января 1986), «</a:t>
            </a:r>
            <a:r>
              <a:rPr lang="ru-RU" sz="1100" dirty="0" err="1" smtClean="0">
                <a:solidFill>
                  <a:srgbClr val="FFFF00"/>
                </a:solidFill>
              </a:rPr>
              <a:t>Дискавери</a:t>
            </a:r>
            <a:r>
              <a:rPr lang="ru-RU" sz="1100" dirty="0" smtClean="0">
                <a:solidFill>
                  <a:srgbClr val="FFFF00"/>
                </a:solidFill>
              </a:rPr>
              <a:t>», «</a:t>
            </a:r>
            <a:r>
              <a:rPr lang="ru-RU" sz="1100" dirty="0" err="1" smtClean="0">
                <a:solidFill>
                  <a:srgbClr val="FFFF00"/>
                </a:solidFill>
              </a:rPr>
              <a:t>Атлантис</a:t>
            </a:r>
            <a:r>
              <a:rPr lang="ru-RU" sz="1100" dirty="0" smtClean="0">
                <a:solidFill>
                  <a:srgbClr val="FFFF00"/>
                </a:solidFill>
              </a:rPr>
              <a:t>», «</a:t>
            </a:r>
            <a:r>
              <a:rPr lang="ru-RU" sz="1100" dirty="0" err="1" smtClean="0">
                <a:solidFill>
                  <a:srgbClr val="FFFF00"/>
                </a:solidFill>
              </a:rPr>
              <a:t>Эндевер</a:t>
            </a:r>
            <a:r>
              <a:rPr lang="ru-RU" sz="1100" dirty="0" smtClean="0">
                <a:solidFill>
                  <a:srgbClr val="FFFF00"/>
                </a:solidFill>
              </a:rPr>
              <a:t>»</a:t>
            </a:r>
            <a:r>
              <a:rPr lang="ru-RU" sz="1100" dirty="0" err="1" smtClean="0">
                <a:solidFill>
                  <a:srgbClr val="FFFF00"/>
                </a:solidFill>
              </a:rPr>
              <a:t>верхности</a:t>
            </a:r>
            <a:r>
              <a:rPr lang="ru-RU" sz="1100" dirty="0" smtClean="0">
                <a:solidFill>
                  <a:srgbClr val="FFFF00"/>
                </a:solidFill>
              </a:rPr>
              <a:t> планеты. 24 марта 1975 связь со станцией была прекращена.</a:t>
            </a:r>
          </a:p>
          <a:p>
            <a:endParaRPr lang="ru-RU" sz="1100" dirty="0">
              <a:solidFill>
                <a:srgbClr val="FFFF00"/>
              </a:solidFill>
            </a:endParaRPr>
          </a:p>
        </p:txBody>
      </p:sp>
      <p:sp>
        <p:nvSpPr>
          <p:cNvPr id="6" name="4-конечная звезда 5"/>
          <p:cNvSpPr/>
          <p:nvPr/>
        </p:nvSpPr>
        <p:spPr>
          <a:xfrm>
            <a:off x="3857620" y="550070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2143108" y="542926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500034" y="550070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0"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46907">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additive="base">
                                        <p:cTn id="2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b="1" i="1" dirty="0" smtClean="0">
                <a:solidFill>
                  <a:srgbClr val="FF0000"/>
                </a:solidFill>
              </a:rPr>
              <a:t>15 ноября 1988 год</a:t>
            </a:r>
            <a:endParaRPr lang="ru-RU" b="1" i="1" dirty="0">
              <a:solidFill>
                <a:srgbClr val="FF0000"/>
              </a:solidFill>
            </a:endParaRPr>
          </a:p>
        </p:txBody>
      </p:sp>
      <p:sp>
        <p:nvSpPr>
          <p:cNvPr id="3" name="Содержимое 2"/>
          <p:cNvSpPr>
            <a:spLocks noGrp="1"/>
          </p:cNvSpPr>
          <p:nvPr>
            <p:ph sz="half" idx="1"/>
          </p:nvPr>
        </p:nvSpPr>
        <p:spPr>
          <a:xfrm>
            <a:off x="-357222" y="1600200"/>
            <a:ext cx="4472022" cy="4525963"/>
          </a:xfrm>
        </p:spPr>
        <p:txBody>
          <a:bodyPr>
            <a:normAutofit fontScale="62500" lnSpcReduction="20000"/>
          </a:bodyPr>
          <a:lstStyle/>
          <a:p>
            <a:r>
              <a:rPr lang="ru-RU" dirty="0" smtClean="0">
                <a:solidFill>
                  <a:srgbClr val="00FF00"/>
                </a:solidFill>
              </a:rPr>
              <a:t>15 ноября 1988 с космодрома Байконур (СССР) тяжелая ракета «Энергия» унесла советский аэрокосмический самолет многоразового использования «Буран». Совершив </a:t>
            </a:r>
            <a:r>
              <a:rPr lang="ru-RU" dirty="0" err="1" smtClean="0">
                <a:solidFill>
                  <a:srgbClr val="00FF00"/>
                </a:solidFill>
              </a:rPr>
              <a:t>двухвитковый</a:t>
            </a:r>
            <a:r>
              <a:rPr lang="ru-RU" dirty="0" smtClean="0">
                <a:solidFill>
                  <a:srgbClr val="00FF00"/>
                </a:solidFill>
              </a:rPr>
              <a:t> полет над планетой, «Буран» впервые в человеческой истории совершил полностью  автоматическую посадку на ВПП космодрома Байконур в условиях штормовой погоды. «Буран» изначально был задуман как универсальная транспортная система по обслуживанию маршрута Земля-Космос-Земля. Для эксплуатации «Бурана» на земле была создана мощная аэродромная база: на космодроме Байконур был выстроен аэропорт «Юбилейный» с </a:t>
            </a:r>
            <a:r>
              <a:rPr lang="ru-RU" dirty="0" err="1" smtClean="0">
                <a:solidFill>
                  <a:srgbClr val="00FF00"/>
                </a:solidFill>
              </a:rPr>
              <a:t>бронебетонной</a:t>
            </a:r>
            <a:r>
              <a:rPr lang="ru-RU" dirty="0" smtClean="0">
                <a:solidFill>
                  <a:srgbClr val="00FF00"/>
                </a:solidFill>
              </a:rPr>
              <a:t> взлетно-посадочной полосой и специальной системой всепогодной навигации и посадки «Вымпел».</a:t>
            </a:r>
          </a:p>
          <a:p>
            <a:endParaRPr lang="ru-RU" dirty="0">
              <a:solidFill>
                <a:srgbClr val="00FF00"/>
              </a:solidFill>
            </a:endParaRPr>
          </a:p>
        </p:txBody>
      </p:sp>
      <p:pic>
        <p:nvPicPr>
          <p:cNvPr id="9" name="Содержимое 8" descr="b_218i.bmp"/>
          <p:cNvPicPr>
            <a:picLocks noGrp="1" noChangeAspect="1"/>
          </p:cNvPicPr>
          <p:nvPr>
            <p:ph sz="half" idx="2"/>
          </p:nvPr>
        </p:nvPicPr>
        <p:blipFill>
          <a:blip r:embed="rId4" cstate="print"/>
          <a:stretch>
            <a:fillRect/>
          </a:stretch>
        </p:blipFill>
        <p:spPr>
          <a:xfrm>
            <a:off x="5715008" y="285728"/>
            <a:ext cx="292895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Текст 6"/>
          <p:cNvSpPr>
            <a:spLocks noGrp="1"/>
          </p:cNvSpPr>
          <p:nvPr>
            <p:ph type="body" sz="half" idx="4294967295"/>
          </p:nvPr>
        </p:nvSpPr>
        <p:spPr>
          <a:xfrm>
            <a:off x="3571868" y="2786058"/>
            <a:ext cx="5572132" cy="838200"/>
          </a:xfrm>
        </p:spPr>
        <p:txBody>
          <a:bodyPr>
            <a:normAutofit fontScale="25000" lnSpcReduction="20000"/>
          </a:bodyPr>
          <a:lstStyle/>
          <a:p>
            <a:r>
              <a:rPr lang="ru-RU" sz="3600" dirty="0" smtClean="0">
                <a:solidFill>
                  <a:srgbClr val="FFFF00"/>
                </a:solidFill>
              </a:rPr>
              <a:t>«БУРАН», пилотируемый орбитальный корабль, третья ступень ракетно-космической транспортной системы многоразового использования «Энергия-Буран». Создан в конце 1980-х годов в научно-производственном объединении «Энергия» под руководством генерального конструктора системы В. П. Глушко и конструктора корабля Ю. П. Семенова. Способен доставлять на околоземную орбиту и обратно экипаж из 2-4-х человек, до 6 пассажиров и различные грузы. Возможен полет как в автоматическом, так и пилотируемом режиме продолжительностью до 30 суток. Представляет собой воздушно-космический самолет с </a:t>
            </a:r>
            <a:r>
              <a:rPr lang="ru-RU" sz="3600" dirty="0" err="1" smtClean="0">
                <a:solidFill>
                  <a:srgbClr val="FFFF00"/>
                </a:solidFill>
              </a:rPr>
              <a:t>низкорасположенным</a:t>
            </a:r>
            <a:r>
              <a:rPr lang="ru-RU" sz="3600" dirty="0" smtClean="0">
                <a:solidFill>
                  <a:srgbClr val="FFFF00"/>
                </a:solidFill>
              </a:rPr>
              <a:t> крылом дельтовидной формы. Стартовая масса до 105 т, посадочная — 82 т, длина 36,4 м, диаметр фюзеляжа 5,6 м, размах крыла 24 м, размеры отсека полезного груза 4,7 </a:t>
            </a:r>
            <a:r>
              <a:rPr lang="ru-RU" sz="3600" dirty="0" err="1" smtClean="0">
                <a:solidFill>
                  <a:srgbClr val="FFFF00"/>
                </a:solidFill>
              </a:rPr>
              <a:t>х</a:t>
            </a:r>
            <a:r>
              <a:rPr lang="ru-RU" sz="3600" dirty="0" smtClean="0">
                <a:solidFill>
                  <a:srgbClr val="FFFF00"/>
                </a:solidFill>
              </a:rPr>
              <a:t> 18,3 м.</a:t>
            </a:r>
          </a:p>
          <a:p>
            <a:r>
              <a:rPr lang="ru-RU" sz="3600" dirty="0" smtClean="0">
                <a:solidFill>
                  <a:srgbClr val="FFFF00"/>
                </a:solidFill>
              </a:rPr>
              <a:t>Конструкция корабля выполнена из алюминиевых сплавов, титана и стали и покрыта термоизоляцией, состоящей из более чем 38 </a:t>
            </a:r>
            <a:r>
              <a:rPr lang="ru-RU" sz="3600" dirty="0" err="1" smtClean="0">
                <a:solidFill>
                  <a:srgbClr val="FFFF00"/>
                </a:solidFill>
              </a:rPr>
              <a:t>тыс</a:t>
            </a:r>
            <a:r>
              <a:rPr lang="ru-RU" sz="3600" dirty="0" smtClean="0">
                <a:solidFill>
                  <a:srgbClr val="FFFF00"/>
                </a:solidFill>
              </a:rPr>
              <a:t> плиток из кварцевых и органических волокон. Наиболее нагревающиеся места (нос фюзеляжа, передние кромки крыла и киля) защищены углеродистым композитом. Общая масса теплоизоляции около 9 т.</a:t>
            </a:r>
          </a:p>
          <a:p>
            <a:r>
              <a:rPr lang="ru-RU" sz="3600" dirty="0" smtClean="0">
                <a:solidFill>
                  <a:srgbClr val="FFFF00"/>
                </a:solidFill>
              </a:rPr>
              <a:t>Разработка корабля велась более 12 лет. Для отработки автоматической посадки в режиме планирования был создан полноразмерный аналог «Бурана» (БТС-002), оборудованный для взлета 4 турбореактивными двигателями. Его испытывали летчики Летно-исследовательского института им. М. М. Громова во главе с И. П. Волком. Первый из 24-х полетов аналога выполнили в 1985 Волк и Р. А. </a:t>
            </a:r>
            <a:r>
              <a:rPr lang="ru-RU" sz="3600" dirty="0" err="1" smtClean="0">
                <a:solidFill>
                  <a:srgbClr val="FFFF00"/>
                </a:solidFill>
              </a:rPr>
              <a:t>Станкявичус</a:t>
            </a:r>
            <a:r>
              <a:rPr lang="ru-RU" sz="3600" dirty="0" smtClean="0">
                <a:solidFill>
                  <a:srgbClr val="FFFF00"/>
                </a:solidFill>
              </a:rPr>
              <a:t>.</a:t>
            </a:r>
          </a:p>
          <a:p>
            <a:r>
              <a:rPr lang="ru-RU" sz="3600" dirty="0" smtClean="0">
                <a:solidFill>
                  <a:srgbClr val="FFFF00"/>
                </a:solidFill>
              </a:rPr>
              <a:t>Доставка «Бурана» на космодром Байконур осуществлялась самолетом ВМ-Т (на базе бомбардировщика 201М0 или Ан-225 «</a:t>
            </a:r>
            <a:r>
              <a:rPr lang="ru-RU" sz="3600" dirty="0" err="1" smtClean="0">
                <a:solidFill>
                  <a:srgbClr val="FFFF00"/>
                </a:solidFill>
              </a:rPr>
              <a:t>Мрия</a:t>
            </a:r>
            <a:r>
              <a:rPr lang="ru-RU" sz="3600" dirty="0" smtClean="0">
                <a:solidFill>
                  <a:srgbClr val="FFFF00"/>
                </a:solidFill>
              </a:rPr>
              <a:t>»). Старт системы «Энергия-Буран» производится вертикально, набор суборбитальной скорости и высоты 150-160 км осуществляется ракетой-носителем «Энергия», дальнейший разгон Бурана и подъем на орбиту высотой 250-450 км производится самостоятельно.</a:t>
            </a:r>
          </a:p>
          <a:p>
            <a:r>
              <a:rPr lang="ru-RU" sz="3600" dirty="0" smtClean="0">
                <a:solidFill>
                  <a:srgbClr val="FFFF00"/>
                </a:solidFill>
              </a:rPr>
              <a:t>При спуске с орбиты корабль входит в плотные слои атмосферы со скоростью в 25-28 раз большей скорости звука и гасит ее за счет сопротивления воздуха. Посадка происходит на основную посадочную полосу космодрома Байконур (или одну из двух запасных в других районах) длиной 5,5 км и шириной 84 м, при посадочной скорости 310-340 км/час.</a:t>
            </a:r>
          </a:p>
          <a:p>
            <a:r>
              <a:rPr lang="ru-RU" sz="3600" dirty="0" smtClean="0">
                <a:solidFill>
                  <a:srgbClr val="FFFF00"/>
                </a:solidFill>
              </a:rPr>
              <a:t>Первый и единственный полет «Бурана», при котором он в автоматическом режиме совершил два витка вокруг Земли по орбите высотой около 250 км, состоялся 15 ноября 1988. Из-за недостатка средств программа «Энергия — Буран» в 1990-е годы была законсервирована.</a:t>
            </a:r>
          </a:p>
          <a:p>
            <a:r>
              <a:rPr lang="ru-RU" sz="3600" dirty="0" smtClean="0">
                <a:solidFill>
                  <a:srgbClr val="FFFF00"/>
                </a:solidFill>
              </a:rPr>
              <a:t> </a:t>
            </a:r>
          </a:p>
          <a:p>
            <a:endParaRPr lang="ru-RU" dirty="0"/>
          </a:p>
        </p:txBody>
      </p:sp>
      <p:sp>
        <p:nvSpPr>
          <p:cNvPr id="6" name="4-конечная звезда 5"/>
          <p:cNvSpPr/>
          <p:nvPr/>
        </p:nvSpPr>
        <p:spPr>
          <a:xfrm>
            <a:off x="4286248" y="150017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0"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2500298" y="594360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36984">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additive="base">
                                        <p:cTn id="4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 calcmode="lin" valueType="num">
                                      <p:cBhvr additive="base">
                                        <p:cTn id="5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 calcmode="lin" valueType="num">
                                      <p:cBhvr additive="base">
                                        <p:cTn id="5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b="1" i="1" dirty="0" smtClean="0">
                <a:solidFill>
                  <a:srgbClr val="FF0000"/>
                </a:solidFill>
              </a:rPr>
              <a:t>1993 -1998 годы</a:t>
            </a:r>
            <a:endParaRPr lang="ru-RU" b="1" i="1" dirty="0">
              <a:solidFill>
                <a:srgbClr val="FF0000"/>
              </a:solidFill>
            </a:endParaRPr>
          </a:p>
        </p:txBody>
      </p:sp>
      <p:sp>
        <p:nvSpPr>
          <p:cNvPr id="6" name="Текст 5"/>
          <p:cNvSpPr>
            <a:spLocks noGrp="1"/>
          </p:cNvSpPr>
          <p:nvPr>
            <p:ph type="body" idx="1"/>
          </p:nvPr>
        </p:nvSpPr>
        <p:spPr>
          <a:xfrm>
            <a:off x="4214810" y="1500174"/>
            <a:ext cx="4611692" cy="2643206"/>
          </a:xfrm>
        </p:spPr>
        <p:txBody>
          <a:bodyPr>
            <a:normAutofit fontScale="55000" lnSpcReduction="20000"/>
          </a:bodyPr>
          <a:lstStyle/>
          <a:p>
            <a:r>
              <a:rPr lang="ru-RU" sz="2200" dirty="0" smtClean="0">
                <a:solidFill>
                  <a:srgbClr val="FFFF00"/>
                </a:solidFill>
              </a:rPr>
              <a:t>4 декабря 1996 с космодрома Мыс Канаверал (США) осуществлен пуск ракеты-носителя, которая вывела на орбиту американский КА «Марс </a:t>
            </a:r>
            <a:r>
              <a:rPr lang="ru-RU" sz="2200" dirty="0" err="1" smtClean="0">
                <a:solidFill>
                  <a:srgbClr val="FFFF00"/>
                </a:solidFill>
              </a:rPr>
              <a:t>Пасфайндер</a:t>
            </a:r>
            <a:r>
              <a:rPr lang="ru-RU" sz="2200" dirty="0" smtClean="0">
                <a:solidFill>
                  <a:srgbClr val="FFFF00"/>
                </a:solidFill>
              </a:rPr>
              <a:t>». После мягкой посадки станции на поверхность Марса 4 июля 1997 по специальным направляющим с нее на поверхность сошел </a:t>
            </a:r>
            <a:r>
              <a:rPr lang="ru-RU" sz="2200" dirty="0" err="1" smtClean="0">
                <a:solidFill>
                  <a:srgbClr val="FFFF00"/>
                </a:solidFill>
              </a:rPr>
              <a:t>марсоход</a:t>
            </a:r>
            <a:r>
              <a:rPr lang="ru-RU" sz="2200" dirty="0" smtClean="0">
                <a:solidFill>
                  <a:srgbClr val="FFFF00"/>
                </a:solidFill>
              </a:rPr>
              <a:t> «</a:t>
            </a:r>
            <a:r>
              <a:rPr lang="ru-RU" sz="2200" dirty="0" err="1" smtClean="0">
                <a:solidFill>
                  <a:srgbClr val="FFFF00"/>
                </a:solidFill>
              </a:rPr>
              <a:t>Соджорнер</a:t>
            </a:r>
            <a:r>
              <a:rPr lang="ru-RU" sz="2200" dirty="0" smtClean="0">
                <a:solidFill>
                  <a:srgbClr val="FFFF00"/>
                </a:solidFill>
              </a:rPr>
              <a:t>». Доставленный на поверхность Марса 6 июля  </a:t>
            </a:r>
            <a:r>
              <a:rPr lang="ru-RU" sz="2200" dirty="0" err="1" smtClean="0">
                <a:solidFill>
                  <a:srgbClr val="FFFF00"/>
                </a:solidFill>
              </a:rPr>
              <a:t>марсоход</a:t>
            </a:r>
            <a:r>
              <a:rPr lang="ru-RU" sz="2200" dirty="0" smtClean="0">
                <a:solidFill>
                  <a:srgbClr val="FFFF00"/>
                </a:solidFill>
              </a:rPr>
              <a:t> начал движение по поверхности планеты. </a:t>
            </a:r>
            <a:r>
              <a:rPr lang="ru-RU" sz="2200" dirty="0" err="1" smtClean="0">
                <a:solidFill>
                  <a:srgbClr val="FFFF00"/>
                </a:solidFill>
              </a:rPr>
              <a:t>Марсоход</a:t>
            </a:r>
            <a:r>
              <a:rPr lang="ru-RU" sz="2200" dirty="0" smtClean="0">
                <a:solidFill>
                  <a:srgbClr val="FFFF00"/>
                </a:solidFill>
              </a:rPr>
              <a:t> проводил исследования, удаляясь от станции на расстояние до 10 метров. 5 октября </a:t>
            </a:r>
            <a:r>
              <a:rPr lang="ru-RU" sz="2200" dirty="0" err="1" smtClean="0">
                <a:solidFill>
                  <a:srgbClr val="FFFF00"/>
                </a:solidFill>
              </a:rPr>
              <a:t>марсоход</a:t>
            </a:r>
            <a:r>
              <a:rPr lang="ru-RU" sz="2200" dirty="0" smtClean="0">
                <a:solidFill>
                  <a:srgbClr val="FFFF00"/>
                </a:solidFill>
              </a:rPr>
              <a:t>, двигаясь к дальнему от него холму, выяснил, что камни содержат мало кремния и много серы и на них есть даже нечто, отдаленно напоминающее плесень. </a:t>
            </a:r>
            <a:r>
              <a:rPr lang="ru-RU" sz="2200" dirty="0" err="1" smtClean="0">
                <a:solidFill>
                  <a:srgbClr val="FFFF00"/>
                </a:solidFill>
              </a:rPr>
              <a:t>Марсоход</a:t>
            </a:r>
            <a:r>
              <a:rPr lang="ru-RU" sz="2200" dirty="0" smtClean="0">
                <a:solidFill>
                  <a:srgbClr val="FFFF00"/>
                </a:solidFill>
              </a:rPr>
              <a:t> также «разглядел» и облака, появляющиеся на небосводе за час до восхода Солнца. За три с половиной месяца миссии </a:t>
            </a:r>
            <a:r>
              <a:rPr lang="ru-RU" sz="2200" dirty="0" err="1" smtClean="0">
                <a:solidFill>
                  <a:srgbClr val="FFFF00"/>
                </a:solidFill>
              </a:rPr>
              <a:t>марсоход</a:t>
            </a:r>
            <a:r>
              <a:rPr lang="ru-RU" sz="2200" dirty="0" smtClean="0">
                <a:solidFill>
                  <a:srgbClr val="FFFF00"/>
                </a:solidFill>
              </a:rPr>
              <a:t> передал на Землю 16,5 тыс. фотографий Марса</a:t>
            </a:r>
            <a:r>
              <a:rPr lang="ru-RU" dirty="0" smtClean="0">
                <a:solidFill>
                  <a:srgbClr val="FFFF00"/>
                </a:solidFill>
              </a:rPr>
              <a:t>.</a:t>
            </a:r>
            <a:endParaRPr lang="ru-RU" dirty="0">
              <a:solidFill>
                <a:srgbClr val="FFFF00"/>
              </a:solidFill>
            </a:endParaRPr>
          </a:p>
        </p:txBody>
      </p:sp>
      <p:sp>
        <p:nvSpPr>
          <p:cNvPr id="7" name="Текст 6"/>
          <p:cNvSpPr>
            <a:spLocks noGrp="1"/>
          </p:cNvSpPr>
          <p:nvPr>
            <p:ph type="body" sz="half" idx="3"/>
          </p:nvPr>
        </p:nvSpPr>
        <p:spPr>
          <a:xfrm>
            <a:off x="4071934" y="4214818"/>
            <a:ext cx="5072066" cy="1785950"/>
          </a:xfrm>
        </p:spPr>
        <p:txBody>
          <a:bodyPr>
            <a:noAutofit/>
          </a:bodyPr>
          <a:lstStyle/>
          <a:p>
            <a:r>
              <a:rPr lang="ru-RU" sz="1200" dirty="0" smtClean="0">
                <a:solidFill>
                  <a:srgbClr val="FF0000"/>
                </a:solidFill>
              </a:rPr>
              <a:t>7 января 1998 с космодрома Мыс Канаверал (США) осуществлен пуск ракеты-носителя, которая вывела на траекторию полета к Луне АМС «</a:t>
            </a:r>
            <a:r>
              <a:rPr lang="ru-RU" sz="1200" dirty="0" err="1" smtClean="0">
                <a:solidFill>
                  <a:srgbClr val="FF0000"/>
                </a:solidFill>
              </a:rPr>
              <a:t>Лунар</a:t>
            </a:r>
            <a:r>
              <a:rPr lang="ru-RU" sz="1200" dirty="0" smtClean="0">
                <a:solidFill>
                  <a:srgbClr val="FF0000"/>
                </a:solidFill>
              </a:rPr>
              <a:t> </a:t>
            </a:r>
            <a:r>
              <a:rPr lang="ru-RU" sz="1200" dirty="0" err="1" smtClean="0">
                <a:solidFill>
                  <a:srgbClr val="FF0000"/>
                </a:solidFill>
              </a:rPr>
              <a:t>Проспектор</a:t>
            </a:r>
            <a:r>
              <a:rPr lang="ru-RU" sz="1200" dirty="0" smtClean="0">
                <a:solidFill>
                  <a:srgbClr val="FF0000"/>
                </a:solidFill>
              </a:rPr>
              <a:t>». КА предназначен для исследований поверхности Луны и окололунного пространства с селеноцентрической орбиты. 11 января станция выведена на орбиту вокруг Луны. 3 марта на пресс-конференции в Исследовательском Центре НАСА официально сообщено, что в результате изучения данных с борта АМС «</a:t>
            </a:r>
            <a:r>
              <a:rPr lang="ru-RU" sz="1200" dirty="0" err="1" smtClean="0">
                <a:solidFill>
                  <a:srgbClr val="FF0000"/>
                </a:solidFill>
              </a:rPr>
              <a:t>Лунар</a:t>
            </a:r>
            <a:r>
              <a:rPr lang="ru-RU" sz="1200" dirty="0" smtClean="0">
                <a:solidFill>
                  <a:srgbClr val="FF0000"/>
                </a:solidFill>
              </a:rPr>
              <a:t> </a:t>
            </a:r>
            <a:r>
              <a:rPr lang="ru-RU" sz="1200" dirty="0" err="1" smtClean="0">
                <a:solidFill>
                  <a:srgbClr val="FF0000"/>
                </a:solidFill>
              </a:rPr>
              <a:t>Проспектор</a:t>
            </a:r>
            <a:r>
              <a:rPr lang="ru-RU" sz="1200" dirty="0" smtClean="0">
                <a:solidFill>
                  <a:srgbClr val="FF0000"/>
                </a:solidFill>
              </a:rPr>
              <a:t>» получены подтверждения наличия льда на поверхности Луны в полярных областях. По предварительным оценкам, количество льда на Луне оценивается в пределах от 44 </a:t>
            </a:r>
            <a:r>
              <a:rPr lang="ru-RU" sz="1200" dirty="0" err="1" smtClean="0">
                <a:solidFill>
                  <a:srgbClr val="FF0000"/>
                </a:solidFill>
              </a:rPr>
              <a:t>млн</a:t>
            </a:r>
            <a:r>
              <a:rPr lang="ru-RU" sz="1200" dirty="0" smtClean="0">
                <a:solidFill>
                  <a:srgbClr val="FF0000"/>
                </a:solidFill>
              </a:rPr>
              <a:t> до 1,3 </a:t>
            </a:r>
            <a:r>
              <a:rPr lang="ru-RU" sz="1200" dirty="0" err="1" smtClean="0">
                <a:solidFill>
                  <a:srgbClr val="FF0000"/>
                </a:solidFill>
              </a:rPr>
              <a:t>млрд</a:t>
            </a:r>
            <a:r>
              <a:rPr lang="ru-RU" sz="1200" dirty="0" smtClean="0">
                <a:solidFill>
                  <a:srgbClr val="FF0000"/>
                </a:solidFill>
              </a:rPr>
              <a:t> тонн.</a:t>
            </a:r>
            <a:endParaRPr lang="ru-RU" sz="1200" dirty="0">
              <a:solidFill>
                <a:srgbClr val="FF0000"/>
              </a:solidFill>
            </a:endParaRPr>
          </a:p>
        </p:txBody>
      </p:sp>
      <p:sp>
        <p:nvSpPr>
          <p:cNvPr id="3" name="Содержимое 2"/>
          <p:cNvSpPr>
            <a:spLocks noGrp="1"/>
          </p:cNvSpPr>
          <p:nvPr>
            <p:ph sz="quarter" idx="2"/>
          </p:nvPr>
        </p:nvSpPr>
        <p:spPr>
          <a:xfrm>
            <a:off x="285720" y="1571612"/>
            <a:ext cx="4040188" cy="3941763"/>
          </a:xfrm>
        </p:spPr>
        <p:txBody>
          <a:bodyPr>
            <a:normAutofit/>
          </a:bodyPr>
          <a:lstStyle/>
          <a:p>
            <a:r>
              <a:rPr lang="ru-RU" sz="1200" dirty="0" smtClean="0">
                <a:solidFill>
                  <a:srgbClr val="00FF00"/>
                </a:solidFill>
              </a:rPr>
              <a:t>9 февраля 1993 с борта самолета, базирующегося на космодроме Мыс Канаверал (США), осуществлен пуск ракеты-носителя, которая вывела на околоземную орбиту американский и бразильский спутники</a:t>
            </a:r>
            <a:r>
              <a:rPr lang="ru-RU" sz="1200" dirty="0" smtClean="0"/>
              <a:t>.</a:t>
            </a:r>
            <a:endParaRPr lang="ru-RU" sz="1200" dirty="0"/>
          </a:p>
        </p:txBody>
      </p:sp>
      <p:sp>
        <p:nvSpPr>
          <p:cNvPr id="4" name="Содержимое 3"/>
          <p:cNvSpPr>
            <a:spLocks noGrp="1"/>
          </p:cNvSpPr>
          <p:nvPr>
            <p:ph sz="quarter" idx="4"/>
          </p:nvPr>
        </p:nvSpPr>
        <p:spPr>
          <a:xfrm>
            <a:off x="1" y="2571744"/>
            <a:ext cx="4071934" cy="3941763"/>
          </a:xfrm>
        </p:spPr>
        <p:txBody>
          <a:bodyPr>
            <a:normAutofit/>
          </a:bodyPr>
          <a:lstStyle/>
          <a:p>
            <a:r>
              <a:rPr lang="ru-RU" sz="1200" dirty="0" smtClean="0">
                <a:solidFill>
                  <a:srgbClr val="14D2DC"/>
                </a:solidFill>
              </a:rPr>
              <a:t>2 декабря 1995 с космодрома Мыс Канаверал (США) осуществлен пуск ракеты-носителя, которая вывела на орбиту американо-европейский КА по изучению Солнца «СОХО», оснащенный двенадцатью различными измерительными приборами. Среди первых полученных им сведений — шокирующее несоответствие между солнечной короной, раскаленной до температуры более миллиона градусов Цельсия, и поверхностью самого Солнца, имеющей температуру «всего» 6000°С. С апреля 1996 по июнь 1998 аппарат провел все </a:t>
            </a:r>
            <a:r>
              <a:rPr lang="ru-RU" sz="1200" dirty="0" err="1" smtClean="0">
                <a:solidFill>
                  <a:srgbClr val="14D2DC"/>
                </a:solidFill>
              </a:rPr>
              <a:t>запланированныые</a:t>
            </a:r>
            <a:r>
              <a:rPr lang="ru-RU" sz="1200" dirty="0" smtClean="0">
                <a:solidFill>
                  <a:srgbClr val="14D2DC"/>
                </a:solidFill>
              </a:rPr>
              <a:t> на два года исследования </a:t>
            </a:r>
            <a:r>
              <a:rPr lang="ru-RU" sz="1200" dirty="0" err="1" smtClean="0">
                <a:solidFill>
                  <a:srgbClr val="14D2DC"/>
                </a:solidFill>
              </a:rPr>
              <a:t>Солца</a:t>
            </a:r>
            <a:r>
              <a:rPr lang="ru-RU" sz="1200" dirty="0" smtClean="0">
                <a:solidFill>
                  <a:srgbClr val="14D2DC"/>
                </a:solidFill>
              </a:rPr>
              <a:t>, после чего было решено продлить миссию. «СОХО» до сих пор передает на Землю научные данные.</a:t>
            </a:r>
            <a:endParaRPr lang="ru-RU" sz="1200" dirty="0">
              <a:solidFill>
                <a:srgbClr val="14D2DC"/>
              </a:solidFill>
            </a:endParaRPr>
          </a:p>
        </p:txBody>
      </p:sp>
      <p:sp>
        <p:nvSpPr>
          <p:cNvPr id="10" name="4-конечная звезда 9"/>
          <p:cNvSpPr/>
          <p:nvPr/>
        </p:nvSpPr>
        <p:spPr>
          <a:xfrm>
            <a:off x="1857356" y="594360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3143240" y="564357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428596" y="571501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descr="more.jpg"/>
          <p:cNvPicPr>
            <a:picLocks noChangeAspect="1"/>
          </p:cNvPicPr>
          <p:nvPr/>
        </p:nvPicPr>
        <p:blipFill>
          <a:blip r:embed="rId4" cstate="print"/>
          <a:stretch>
            <a:fillRect/>
          </a:stretch>
        </p:blipFill>
        <p:spPr>
          <a:xfrm>
            <a:off x="6929454" y="214290"/>
            <a:ext cx="1669338" cy="1204807"/>
          </a:xfrm>
          <a:prstGeom prst="rect">
            <a:avLst/>
          </a:prstGeom>
        </p:spPr>
      </p:pic>
      <p:pic>
        <p:nvPicPr>
          <p:cNvPr id="14" name="Рисунок 13" descr="l_537i.bmp"/>
          <p:cNvPicPr>
            <a:picLocks noChangeAspect="1"/>
          </p:cNvPicPr>
          <p:nvPr/>
        </p:nvPicPr>
        <p:blipFill>
          <a:blip r:embed="rId5" cstate="print"/>
          <a:stretch>
            <a:fillRect/>
          </a:stretch>
        </p:blipFill>
        <p:spPr>
          <a:xfrm>
            <a:off x="500034" y="142852"/>
            <a:ext cx="1500198" cy="1288381"/>
          </a:xfrm>
          <a:prstGeom prst="rect">
            <a:avLst/>
          </a:prstGeom>
        </p:spPr>
      </p:pic>
    </p:spTree>
    <p:custDataLst>
      <p:tags r:id="rId1"/>
    </p:custDataLst>
  </p:cSld>
  <p:clrMapOvr>
    <a:masterClrMapping/>
  </p:clrMapOvr>
  <p:transition spd="slow" advTm="52172">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800" decel="100000"/>
                                        <p:tgtEl>
                                          <p:spTgt spid="4">
                                            <p:txEl>
                                              <p:pRg st="0" end="0"/>
                                            </p:txEl>
                                          </p:spTgt>
                                        </p:tgtEl>
                                      </p:cBhvr>
                                    </p:animEffect>
                                    <p:anim calcmode="lin" valueType="num">
                                      <p:cBhvr>
                                        <p:cTn id="16"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FF0000"/>
                </a:solidFill>
              </a:rPr>
              <a:t>1999-2004 годы</a:t>
            </a:r>
            <a:endParaRPr lang="ru-RU" b="1" i="1" dirty="0">
              <a:solidFill>
                <a:srgbClr val="FF0000"/>
              </a:solidFill>
            </a:endParaRPr>
          </a:p>
        </p:txBody>
      </p:sp>
      <p:sp>
        <p:nvSpPr>
          <p:cNvPr id="3" name="Текст 2"/>
          <p:cNvSpPr>
            <a:spLocks noGrp="1"/>
          </p:cNvSpPr>
          <p:nvPr>
            <p:ph type="body" idx="1"/>
          </p:nvPr>
        </p:nvSpPr>
        <p:spPr>
          <a:xfrm>
            <a:off x="428596" y="4000504"/>
            <a:ext cx="3757610" cy="838200"/>
          </a:xfrm>
          <a:ln>
            <a:solidFill>
              <a:srgbClr val="FF0066"/>
            </a:solidFill>
          </a:ln>
        </p:spPr>
        <p:txBody>
          <a:bodyPr>
            <a:normAutofit/>
          </a:bodyPr>
          <a:lstStyle/>
          <a:p>
            <a:r>
              <a:rPr lang="ru-RU" sz="1200" dirty="0" smtClean="0"/>
              <a:t>12 февраля 2001 АМС «НИАР </a:t>
            </a:r>
            <a:r>
              <a:rPr lang="ru-RU" sz="1200" dirty="0" err="1" smtClean="0"/>
              <a:t>Шумейкер</a:t>
            </a:r>
            <a:r>
              <a:rPr lang="ru-RU" sz="1200" dirty="0" smtClean="0"/>
              <a:t>» достигла поверхности астероида Эрос. Это первая в мире посадка на поверхность столь малого небесного тела. </a:t>
            </a:r>
            <a:endParaRPr lang="ru-RU" sz="1200" dirty="0"/>
          </a:p>
        </p:txBody>
      </p:sp>
      <p:sp>
        <p:nvSpPr>
          <p:cNvPr id="4" name="Текст 3"/>
          <p:cNvSpPr>
            <a:spLocks noGrp="1"/>
          </p:cNvSpPr>
          <p:nvPr>
            <p:ph type="body" sz="half" idx="3"/>
          </p:nvPr>
        </p:nvSpPr>
        <p:spPr>
          <a:xfrm>
            <a:off x="5102225" y="2928934"/>
            <a:ext cx="4041775" cy="838200"/>
          </a:xfrm>
        </p:spPr>
        <p:txBody>
          <a:bodyPr>
            <a:noAutofit/>
          </a:bodyPr>
          <a:lstStyle/>
          <a:p>
            <a:endParaRPr lang="ru-RU" sz="1200" dirty="0"/>
          </a:p>
        </p:txBody>
      </p:sp>
      <p:sp>
        <p:nvSpPr>
          <p:cNvPr id="5" name="Содержимое 4"/>
          <p:cNvSpPr>
            <a:spLocks noGrp="1"/>
          </p:cNvSpPr>
          <p:nvPr>
            <p:ph sz="quarter" idx="2"/>
          </p:nvPr>
        </p:nvSpPr>
        <p:spPr>
          <a:xfrm>
            <a:off x="214282" y="1142985"/>
            <a:ext cx="4283106" cy="2714644"/>
          </a:xfrm>
          <a:ln>
            <a:solidFill>
              <a:srgbClr val="FF0000"/>
            </a:solidFill>
          </a:ln>
        </p:spPr>
        <p:txBody>
          <a:bodyPr>
            <a:normAutofit fontScale="92500"/>
          </a:bodyPr>
          <a:lstStyle/>
          <a:p>
            <a:r>
              <a:rPr lang="ru-RU" sz="1200" dirty="0" smtClean="0">
                <a:solidFill>
                  <a:srgbClr val="FFFF00"/>
                </a:solidFill>
              </a:rPr>
              <a:t>27 августа 1999 Виктор Афанасьев, Сергей Авдеев и Жан-Пьер </a:t>
            </a:r>
            <a:r>
              <a:rPr lang="ru-RU" sz="1200" dirty="0" err="1" smtClean="0">
                <a:solidFill>
                  <a:srgbClr val="FFFF00"/>
                </a:solidFill>
              </a:rPr>
              <a:t>Эньере</a:t>
            </a:r>
            <a:r>
              <a:rPr lang="ru-RU" sz="1200" dirty="0" smtClean="0">
                <a:solidFill>
                  <a:srgbClr val="FFFF00"/>
                </a:solidFill>
              </a:rPr>
              <a:t> завершили свою работу на борту орбитального комплекса «Мир». Космонавты закрыли люк между станцией и кораблем «Союз ТМ-29» и начали подготовку к возвращению на Землю. Впервые, начиная с 7 сентября 1989 года, российский орбитальный комплекс работал в беспилотном режиме. Таким образом, работа космонавтов на борту комплекса «Мир» непрерывно продолжалась 9 лет и 354 дня, что на данный момент является абсолютным рекордом, который может быть побит не ранее, чем в 2010. Однако это была не последняя экспедиция на станцию. 6 апреля 2000 осуществлена успешная стыковка космического корабля «Союз ТМ-30» и орбитального комплекса «Мир».</a:t>
            </a:r>
            <a:endParaRPr lang="ru-RU" sz="1200" dirty="0">
              <a:solidFill>
                <a:srgbClr val="FFFF00"/>
              </a:solidFill>
            </a:endParaRPr>
          </a:p>
        </p:txBody>
      </p:sp>
      <p:sp>
        <p:nvSpPr>
          <p:cNvPr id="6" name="Содержимое 5"/>
          <p:cNvSpPr>
            <a:spLocks noGrp="1"/>
          </p:cNvSpPr>
          <p:nvPr>
            <p:ph sz="quarter" idx="4"/>
          </p:nvPr>
        </p:nvSpPr>
        <p:spPr>
          <a:xfrm>
            <a:off x="285720" y="4929198"/>
            <a:ext cx="4041775" cy="1357322"/>
          </a:xfrm>
          <a:ln>
            <a:solidFill>
              <a:srgbClr val="FF0000"/>
            </a:solidFill>
          </a:ln>
        </p:spPr>
        <p:txBody>
          <a:bodyPr>
            <a:normAutofit/>
          </a:bodyPr>
          <a:lstStyle/>
          <a:p>
            <a:r>
              <a:rPr lang="ru-RU" sz="1200" dirty="0" smtClean="0">
                <a:solidFill>
                  <a:srgbClr val="FF99FF"/>
                </a:solidFill>
              </a:rPr>
              <a:t>30 апреля 2001 первый космический турист </a:t>
            </a:r>
            <a:r>
              <a:rPr lang="ru-RU" sz="1200" dirty="0" err="1" smtClean="0">
                <a:solidFill>
                  <a:srgbClr val="FF99FF"/>
                </a:solidFill>
              </a:rPr>
              <a:t>Дэннис</a:t>
            </a:r>
            <a:r>
              <a:rPr lang="ru-RU" sz="1200" dirty="0" smtClean="0">
                <a:solidFill>
                  <a:srgbClr val="FF99FF"/>
                </a:solidFill>
              </a:rPr>
              <a:t> Тито вошел в МКС «Альфа». Вместе с Тито с корабля на станцию перешли космонавты </a:t>
            </a:r>
            <a:r>
              <a:rPr lang="ru-RU" sz="1200" dirty="0" err="1" smtClean="0">
                <a:solidFill>
                  <a:srgbClr val="FF99FF"/>
                </a:solidFill>
              </a:rPr>
              <a:t>Талгат</a:t>
            </a:r>
            <a:r>
              <a:rPr lang="ru-RU" sz="1200" dirty="0" smtClean="0">
                <a:solidFill>
                  <a:srgbClr val="FF99FF"/>
                </a:solidFill>
              </a:rPr>
              <a:t> Мусабаев и Юрий Батурин. </a:t>
            </a:r>
            <a:r>
              <a:rPr lang="ru-RU" sz="1200" dirty="0" err="1" smtClean="0">
                <a:solidFill>
                  <a:srgbClr val="FF99FF"/>
                </a:solidFill>
              </a:rPr>
              <a:t>Деннис</a:t>
            </a:r>
            <a:r>
              <a:rPr lang="ru-RU" sz="1200" dirty="0" smtClean="0">
                <a:solidFill>
                  <a:srgbClr val="FF99FF"/>
                </a:solidFill>
              </a:rPr>
              <a:t> Тито, американский бизнесмен, заплатил за полет около 20 </a:t>
            </a:r>
            <a:r>
              <a:rPr lang="ru-RU" sz="1200" dirty="0" err="1" smtClean="0">
                <a:solidFill>
                  <a:srgbClr val="FF99FF"/>
                </a:solidFill>
              </a:rPr>
              <a:t>млн</a:t>
            </a:r>
            <a:r>
              <a:rPr lang="ru-RU" sz="1200" dirty="0" smtClean="0">
                <a:solidFill>
                  <a:srgbClr val="FF99FF"/>
                </a:solidFill>
              </a:rPr>
              <a:t> долларов.</a:t>
            </a:r>
            <a:endParaRPr lang="ru-RU" sz="1200" dirty="0">
              <a:solidFill>
                <a:srgbClr val="FF99FF"/>
              </a:solidFill>
            </a:endParaRPr>
          </a:p>
        </p:txBody>
      </p:sp>
      <p:sp>
        <p:nvSpPr>
          <p:cNvPr id="7" name="Прямоугольник 6"/>
          <p:cNvSpPr/>
          <p:nvPr/>
        </p:nvSpPr>
        <p:spPr>
          <a:xfrm>
            <a:off x="4572000" y="1500174"/>
            <a:ext cx="4572000" cy="1569660"/>
          </a:xfrm>
          <a:prstGeom prst="rect">
            <a:avLst/>
          </a:prstGeom>
          <a:ln>
            <a:solidFill>
              <a:srgbClr val="92D050"/>
            </a:solidFill>
          </a:ln>
        </p:spPr>
        <p:txBody>
          <a:bodyPr wrap="square">
            <a:spAutoFit/>
          </a:bodyPr>
          <a:lstStyle/>
          <a:p>
            <a:r>
              <a:rPr lang="ru-RU" sz="1200" dirty="0" smtClean="0">
                <a:solidFill>
                  <a:srgbClr val="00FF00"/>
                </a:solidFill>
              </a:rPr>
              <a:t>15 октября 2003 с космодрома «</a:t>
            </a:r>
            <a:r>
              <a:rPr lang="ru-RU" sz="1200" dirty="0" err="1" smtClean="0">
                <a:solidFill>
                  <a:srgbClr val="00FF00"/>
                </a:solidFill>
              </a:rPr>
              <a:t>Цзюцюань</a:t>
            </a:r>
            <a:r>
              <a:rPr lang="ru-RU" sz="1200" dirty="0" smtClean="0">
                <a:solidFill>
                  <a:srgbClr val="00FF00"/>
                </a:solidFill>
              </a:rPr>
              <a:t>» (Китай) осуществлен пуск ракеты-носителя, которая вывела первый китайский пилотируемый корабль «Шэньчжоу-5» на околоземную орбиту. 38-летний подполковник китайских ВВС Янг Ли </a:t>
            </a:r>
            <a:r>
              <a:rPr lang="ru-RU" sz="1200" dirty="0" err="1" smtClean="0">
                <a:solidFill>
                  <a:srgbClr val="00FF00"/>
                </a:solidFill>
              </a:rPr>
              <a:t>Вэй</a:t>
            </a:r>
            <a:r>
              <a:rPr lang="ru-RU" sz="1200" dirty="0" smtClean="0">
                <a:solidFill>
                  <a:srgbClr val="00FF00"/>
                </a:solidFill>
              </a:rPr>
              <a:t> провел в космосе 20 часов, облетев Землю 14 раз. Китай стал третьей страной (после России и США), отправившей космонавта на орбиту на пилотируемом корабле собственного производства</a:t>
            </a:r>
            <a:r>
              <a:rPr lang="ru-RU" sz="1200" dirty="0" smtClean="0"/>
              <a:t>.</a:t>
            </a:r>
            <a:endParaRPr lang="ru-RU" sz="1200" dirty="0"/>
          </a:p>
        </p:txBody>
      </p:sp>
      <p:sp>
        <p:nvSpPr>
          <p:cNvPr id="8" name="Прямоугольник 7"/>
          <p:cNvSpPr/>
          <p:nvPr/>
        </p:nvSpPr>
        <p:spPr>
          <a:xfrm>
            <a:off x="4429124" y="3071810"/>
            <a:ext cx="4714876" cy="3600986"/>
          </a:xfrm>
          <a:prstGeom prst="rect">
            <a:avLst/>
          </a:prstGeom>
          <a:ln>
            <a:solidFill>
              <a:srgbClr val="00FF00"/>
            </a:solidFill>
          </a:ln>
        </p:spPr>
        <p:txBody>
          <a:bodyPr wrap="square">
            <a:spAutoFit/>
          </a:bodyPr>
          <a:lstStyle/>
          <a:p>
            <a:r>
              <a:rPr lang="ru-RU" sz="1200" dirty="0" smtClean="0">
                <a:solidFill>
                  <a:srgbClr val="FF0000"/>
                </a:solidFill>
              </a:rPr>
              <a:t>В мае группой американских бизнесменов во главе с Питером </a:t>
            </a:r>
            <a:r>
              <a:rPr lang="ru-RU" sz="1200" dirty="0" err="1" smtClean="0">
                <a:solidFill>
                  <a:srgbClr val="FF0000"/>
                </a:solidFill>
              </a:rPr>
              <a:t>Диамандисом</a:t>
            </a:r>
            <a:r>
              <a:rPr lang="ru-RU" sz="1200" dirty="0" smtClean="0">
                <a:solidFill>
                  <a:srgbClr val="FF0000"/>
                </a:solidFill>
              </a:rPr>
              <a:t> был создан фонд «</a:t>
            </a:r>
            <a:r>
              <a:rPr lang="ru-RU" sz="1200" dirty="0" err="1" smtClean="0">
                <a:solidFill>
                  <a:srgbClr val="FF0000"/>
                </a:solidFill>
              </a:rPr>
              <a:t>Ансари</a:t>
            </a:r>
            <a:r>
              <a:rPr lang="ru-RU" sz="1200" dirty="0" smtClean="0">
                <a:solidFill>
                  <a:srgbClr val="FF0000"/>
                </a:solidFill>
              </a:rPr>
              <a:t> </a:t>
            </a:r>
            <a:r>
              <a:rPr lang="ru-RU" sz="1200" dirty="0" err="1" smtClean="0">
                <a:solidFill>
                  <a:srgbClr val="FF0000"/>
                </a:solidFill>
              </a:rPr>
              <a:t>Икс-Прайз</a:t>
            </a:r>
            <a:r>
              <a:rPr lang="ru-RU" sz="1200" dirty="0" smtClean="0">
                <a:solidFill>
                  <a:srgbClr val="FF0000"/>
                </a:solidFill>
              </a:rPr>
              <a:t>». Его учредители провозгласили своей главной целью создание новой отрасли — космического туризма и коммерческого использования космоса. Условием получения приза в 10 </a:t>
            </a:r>
            <a:r>
              <a:rPr lang="ru-RU" sz="1200" dirty="0" err="1" smtClean="0">
                <a:solidFill>
                  <a:srgbClr val="FF0000"/>
                </a:solidFill>
              </a:rPr>
              <a:t>млн</a:t>
            </a:r>
            <a:r>
              <a:rPr lang="ru-RU" sz="1200" dirty="0" smtClean="0">
                <a:solidFill>
                  <a:srgbClr val="FF0000"/>
                </a:solidFill>
              </a:rPr>
              <a:t> американских долларов был </a:t>
            </a:r>
            <a:r>
              <a:rPr lang="ru-RU" sz="1200" dirty="0" err="1" smtClean="0">
                <a:solidFill>
                  <a:srgbClr val="FF0000"/>
                </a:solidFill>
              </a:rPr>
              <a:t>двухкратный</a:t>
            </a:r>
            <a:r>
              <a:rPr lang="ru-RU" sz="1200" dirty="0" smtClean="0">
                <a:solidFill>
                  <a:srgbClr val="FF0000"/>
                </a:solidFill>
              </a:rPr>
              <a:t> вывод в космос (на высоту более 100 км) аппарата в течение двух недель до конца 2004 с тремя людьми на борту либо одним пилотом и нагрузкой, имитирующей двух пассажиров. 29 сентября 2004 из аэропорта Мохаве в Калифорнии стартовал самолет компании «</a:t>
            </a:r>
            <a:r>
              <a:rPr lang="ru-RU" sz="1200" dirty="0" err="1" smtClean="0">
                <a:solidFill>
                  <a:srgbClr val="FF0000"/>
                </a:solidFill>
              </a:rPr>
              <a:t>Скэйлд</a:t>
            </a:r>
            <a:r>
              <a:rPr lang="ru-RU" sz="1200" dirty="0" smtClean="0">
                <a:solidFill>
                  <a:srgbClr val="FF0000"/>
                </a:solidFill>
              </a:rPr>
              <a:t> </a:t>
            </a:r>
            <a:r>
              <a:rPr lang="ru-RU" sz="1200" dirty="0" err="1" smtClean="0">
                <a:solidFill>
                  <a:srgbClr val="FF0000"/>
                </a:solidFill>
              </a:rPr>
              <a:t>Компосайтс</a:t>
            </a:r>
            <a:r>
              <a:rPr lang="ru-RU" sz="1200" dirty="0" smtClean="0">
                <a:solidFill>
                  <a:srgbClr val="FF0000"/>
                </a:solidFill>
              </a:rPr>
              <a:t>» под названием </a:t>
            </a:r>
            <a:r>
              <a:rPr lang="ru-RU" sz="1200" dirty="0" err="1" smtClean="0">
                <a:solidFill>
                  <a:srgbClr val="FF0000"/>
                </a:solidFill>
              </a:rPr>
              <a:t>Спейс-Шип-Уан</a:t>
            </a:r>
            <a:r>
              <a:rPr lang="ru-RU" sz="1200" dirty="0" smtClean="0">
                <a:solidFill>
                  <a:srgbClr val="FF0000"/>
                </a:solidFill>
              </a:rPr>
              <a:t>. Пилотировал его тест-пилот компании и ее вице-президент, 62-летний Майк Мелвилл, выведший машину на высоту 103 км. Через неделю, 4 октября, пилот </a:t>
            </a:r>
            <a:r>
              <a:rPr lang="ru-RU" sz="1200" dirty="0" err="1" smtClean="0">
                <a:solidFill>
                  <a:srgbClr val="FF0000"/>
                </a:solidFill>
              </a:rPr>
              <a:t>Спейс-Шип-Уан</a:t>
            </a:r>
            <a:r>
              <a:rPr lang="ru-RU" sz="1200" dirty="0" smtClean="0">
                <a:solidFill>
                  <a:srgbClr val="FF0000"/>
                </a:solidFill>
              </a:rPr>
              <a:t> Брайан </a:t>
            </a:r>
            <a:r>
              <a:rPr lang="ru-RU" sz="1200" dirty="0" err="1" smtClean="0">
                <a:solidFill>
                  <a:srgbClr val="FF0000"/>
                </a:solidFill>
              </a:rPr>
              <a:t>Бинни</a:t>
            </a:r>
            <a:r>
              <a:rPr lang="ru-RU" sz="1200" dirty="0" smtClean="0">
                <a:solidFill>
                  <a:srgbClr val="FF0000"/>
                </a:solidFill>
              </a:rPr>
              <a:t> сумел поднять аппарат на высоту 114 км. В обоих полетах самолет нес полезную нагрузку, эквивалентную весу трех человек, включая самого пилота. Таким образом, «</a:t>
            </a:r>
            <a:r>
              <a:rPr lang="ru-RU" sz="1200" dirty="0" err="1" smtClean="0">
                <a:solidFill>
                  <a:srgbClr val="FF0000"/>
                </a:solidFill>
              </a:rPr>
              <a:t>Скэйлд</a:t>
            </a:r>
            <a:r>
              <a:rPr lang="ru-RU" sz="1200" dirty="0" smtClean="0">
                <a:solidFill>
                  <a:srgbClr val="FF0000"/>
                </a:solidFill>
              </a:rPr>
              <a:t> </a:t>
            </a:r>
            <a:r>
              <a:rPr lang="ru-RU" sz="1200" dirty="0" err="1" smtClean="0">
                <a:solidFill>
                  <a:srgbClr val="FF0000"/>
                </a:solidFill>
              </a:rPr>
              <a:t>Компосайтс</a:t>
            </a:r>
            <a:r>
              <a:rPr lang="ru-RU" sz="1200" dirty="0" smtClean="0">
                <a:solidFill>
                  <a:srgbClr val="FF0000"/>
                </a:solidFill>
              </a:rPr>
              <a:t>» стала победителем конкурса и первой негосударственной компанией, которая вышла в космос</a:t>
            </a:r>
            <a:r>
              <a:rPr lang="ru-RU" sz="1200" dirty="0" smtClean="0"/>
              <a:t>.</a:t>
            </a:r>
            <a:endParaRPr lang="ru-RU" sz="1200" dirty="0"/>
          </a:p>
        </p:txBody>
      </p:sp>
      <p:pic>
        <p:nvPicPr>
          <p:cNvPr id="1026" name="Picture 2" descr="C:\Program Files\Microsoft Office\MEDIA\CAGCAT10\j0215086.wmf"/>
          <p:cNvPicPr>
            <a:picLocks noChangeAspect="1" noChangeArrowheads="1"/>
          </p:cNvPicPr>
          <p:nvPr/>
        </p:nvPicPr>
        <p:blipFill>
          <a:blip r:embed="rId4" cstate="print"/>
          <a:srcRect/>
          <a:stretch>
            <a:fillRect/>
          </a:stretch>
        </p:blipFill>
        <p:spPr bwMode="auto">
          <a:xfrm>
            <a:off x="7215206" y="142852"/>
            <a:ext cx="1071538" cy="1309690"/>
          </a:xfrm>
          <a:prstGeom prst="rect">
            <a:avLst/>
          </a:prstGeom>
          <a:noFill/>
        </p:spPr>
      </p:pic>
      <p:pic>
        <p:nvPicPr>
          <p:cNvPr id="1027" name="Picture 3" descr="C:\Program Files\Microsoft Office\MEDIA\CAGCAT10\j0301076.wmf"/>
          <p:cNvPicPr>
            <a:picLocks noChangeAspect="1" noChangeArrowheads="1"/>
          </p:cNvPicPr>
          <p:nvPr/>
        </p:nvPicPr>
        <p:blipFill>
          <a:blip r:embed="rId5" cstate="print"/>
          <a:srcRect/>
          <a:stretch>
            <a:fillRect/>
          </a:stretch>
        </p:blipFill>
        <p:spPr bwMode="auto">
          <a:xfrm>
            <a:off x="642942" y="214290"/>
            <a:ext cx="928662" cy="928662"/>
          </a:xfrm>
          <a:prstGeom prst="rect">
            <a:avLst/>
          </a:prstGeom>
          <a:noFill/>
        </p:spPr>
      </p:pic>
    </p:spTree>
    <p:custDataLst>
      <p:tags r:id="rId1"/>
    </p:custDataLst>
  </p:cSld>
  <p:clrMapOvr>
    <a:masterClrMapping/>
  </p:clrMapOvr>
  <p:transition spd="slow" advTm="53453">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b="1" i="1" dirty="0" smtClean="0">
                <a:solidFill>
                  <a:srgbClr val="FF0000"/>
                </a:solidFill>
              </a:rPr>
              <a:t>4 октября 1957 год</a:t>
            </a:r>
            <a:endParaRPr lang="ru-RU" sz="5400" b="1" dirty="0">
              <a:solidFill>
                <a:srgbClr val="FF0000"/>
              </a:solidFill>
            </a:endParaRPr>
          </a:p>
        </p:txBody>
      </p:sp>
      <p:sp>
        <p:nvSpPr>
          <p:cNvPr id="3" name="Содержимое 2"/>
          <p:cNvSpPr>
            <a:spLocks noGrp="1"/>
          </p:cNvSpPr>
          <p:nvPr>
            <p:ph sz="half" idx="1"/>
          </p:nvPr>
        </p:nvSpPr>
        <p:spPr>
          <a:xfrm>
            <a:off x="285720" y="1600200"/>
            <a:ext cx="4143404" cy="4257691"/>
          </a:xfrm>
          <a:ln>
            <a:solidFill>
              <a:srgbClr val="FF0066"/>
            </a:solidFill>
          </a:ln>
        </p:spPr>
        <p:txBody>
          <a:bodyPr>
            <a:normAutofit fontScale="77500" lnSpcReduction="20000"/>
          </a:bodyPr>
          <a:lstStyle/>
          <a:p>
            <a:r>
              <a:rPr lang="ru-RU" sz="2400" i="1" dirty="0" smtClean="0">
                <a:solidFill>
                  <a:srgbClr val="00FF00"/>
                </a:solidFill>
              </a:rPr>
              <a:t>4 октября 1957 с космодрома Байконур (СССР) осуществлен пуск ракеты-носителя, которая вывела на</a:t>
            </a:r>
            <a:r>
              <a:rPr lang="ru-RU" sz="2400" dirty="0" smtClean="0">
                <a:solidFill>
                  <a:srgbClr val="00FF00"/>
                </a:solidFill>
              </a:rPr>
              <a:t> околоземную орбиту первый советский искусственный спутник Земли — «Спутник-1». В течение 23 дней передатчики спутника передавали по радио постоянный гудящий сигнал. Запуск первого ИСЗ вызвал широкий резонанс во всем мире и по праву считается началом космической эры человечества.</a:t>
            </a:r>
          </a:p>
          <a:p>
            <a:r>
              <a:rPr lang="ru-RU" dirty="0" smtClean="0">
                <a:solidFill>
                  <a:srgbClr val="00B050"/>
                </a:solidFill>
              </a:rPr>
              <a:t> </a:t>
            </a:r>
          </a:p>
          <a:p>
            <a:pPr lvl="5"/>
            <a:endParaRPr lang="ru-RU" dirty="0">
              <a:solidFill>
                <a:srgbClr val="00B050"/>
              </a:solidFill>
            </a:endParaRPr>
          </a:p>
        </p:txBody>
      </p:sp>
      <p:pic>
        <p:nvPicPr>
          <p:cNvPr id="7" name="Содержимое 6" descr="pk_047.bmp"/>
          <p:cNvPicPr>
            <a:picLocks noGrp="1" noChangeAspect="1"/>
          </p:cNvPicPr>
          <p:nvPr>
            <p:ph sz="half" idx="2"/>
          </p:nvPr>
        </p:nvPicPr>
        <p:blipFill>
          <a:blip r:embed="rId4" cstate="print"/>
          <a:stretch>
            <a:fillRect/>
          </a:stretch>
        </p:blipFill>
        <p:spPr>
          <a:xfrm>
            <a:off x="5143800" y="1352738"/>
            <a:ext cx="2785785" cy="3084374"/>
          </a:xfrm>
          <a:ln w="28575">
            <a:solidFill>
              <a:srgbClr val="FF0066"/>
            </a:solidFill>
          </a:ln>
        </p:spPr>
      </p:pic>
      <p:sp>
        <p:nvSpPr>
          <p:cNvPr id="5" name="Текст 4"/>
          <p:cNvSpPr>
            <a:spLocks noGrp="1"/>
          </p:cNvSpPr>
          <p:nvPr>
            <p:ph type="body" sz="half" idx="4294967295"/>
          </p:nvPr>
        </p:nvSpPr>
        <p:spPr>
          <a:xfrm>
            <a:off x="4071934" y="4572000"/>
            <a:ext cx="5072066" cy="2071688"/>
          </a:xfrm>
        </p:spPr>
        <p:txBody>
          <a:bodyPr>
            <a:normAutofit fontScale="40000" lnSpcReduction="20000"/>
          </a:bodyPr>
          <a:lstStyle/>
          <a:p>
            <a:r>
              <a:rPr lang="ru-RU" dirty="0" smtClean="0">
                <a:solidFill>
                  <a:srgbClr val="FFFF00"/>
                </a:solidFill>
              </a:rPr>
              <a:t>КОРОЛЕВ Сергей Павлович (1906/07-1966), российский ученый и конструктор, академик АН СССР (1958), дважды Герой Социалистического Труда (1956, 1961). Под руководством Королева созданы баллистические и геофизические ракеты, первые искусственные спутники Земли, спутники различного назначения («Электрон», «Молния-1», «Космос», «Зонд» и др.), космические корабли «Восток », «Восход », на которых впервые в истории совершены космический полет человека и выход человека в космос. Ленинская премия (1957). Репрессирован в 1938-44; находился в заключении на Колыме (1938-40); затем работал в КБ в Москве (1940-42) и Казани (1942-44).</a:t>
            </a:r>
          </a:p>
          <a:p>
            <a:endParaRPr lang="ru-RU" dirty="0"/>
          </a:p>
        </p:txBody>
      </p:sp>
      <p:sp>
        <p:nvSpPr>
          <p:cNvPr id="6" name="4-конечная звезда 5"/>
          <p:cNvSpPr/>
          <p:nvPr/>
        </p:nvSpPr>
        <p:spPr>
          <a:xfrm>
            <a:off x="7715272" y="42860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285720" y="357166"/>
            <a:ext cx="914400" cy="914400"/>
          </a:xfrm>
          <a:prstGeom prst="star4">
            <a:avLst>
              <a:gd name="adj" fmla="val 112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15969">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12000"/>
                            </p:stCondLst>
                            <p:childTnLst>
                              <p:par>
                                <p:cTn id="10" presetID="2" presetClass="entr" presetSubtype="4" fill="hold" grpId="0" nodeType="afterEffect">
                                  <p:stCondLst>
                                    <p:cond delay="10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4000"/>
                            </p:stCondLst>
                            <p:childTnLst>
                              <p:par>
                                <p:cTn id="15" presetID="2" presetClass="entr" presetSubtype="4" fill="hold" grpId="0" nodeType="afterEffect">
                                  <p:stCondLst>
                                    <p:cond delay="100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60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36500"/>
                            </p:stCondLst>
                            <p:childTnLst>
                              <p:par>
                                <p:cTn id="25" presetID="2" presetClass="entr" presetSubtype="4" fill="hold" grpId="0" nodeType="afterEffect">
                                  <p:stCondLst>
                                    <p:cond delay="1050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FF0000"/>
                </a:solidFill>
              </a:rPr>
              <a:t>2004- 2005 годы</a:t>
            </a:r>
            <a:endParaRPr lang="ru-RU" b="1" i="1" dirty="0">
              <a:solidFill>
                <a:srgbClr val="FF0000"/>
              </a:solidFill>
            </a:endParaRPr>
          </a:p>
        </p:txBody>
      </p:sp>
      <p:sp>
        <p:nvSpPr>
          <p:cNvPr id="3" name="Содержимое 2"/>
          <p:cNvSpPr>
            <a:spLocks noGrp="1"/>
          </p:cNvSpPr>
          <p:nvPr>
            <p:ph sz="half" idx="1"/>
          </p:nvPr>
        </p:nvSpPr>
        <p:spPr>
          <a:xfrm>
            <a:off x="457200" y="1214422"/>
            <a:ext cx="3657600" cy="4911741"/>
          </a:xfrm>
        </p:spPr>
        <p:txBody>
          <a:bodyPr>
            <a:normAutofit/>
          </a:bodyPr>
          <a:lstStyle/>
          <a:p>
            <a:r>
              <a:rPr lang="ru-RU" sz="1600" dirty="0" smtClean="0">
                <a:solidFill>
                  <a:srgbClr val="00FF00"/>
                </a:solidFill>
              </a:rPr>
              <a:t>24 декабря 2004 от американской АМС «</a:t>
            </a:r>
            <a:r>
              <a:rPr lang="ru-RU" sz="1600" dirty="0" err="1" smtClean="0">
                <a:solidFill>
                  <a:srgbClr val="00FF00"/>
                </a:solidFill>
              </a:rPr>
              <a:t>Кассини</a:t>
            </a:r>
            <a:r>
              <a:rPr lang="ru-RU" sz="1600" dirty="0" smtClean="0">
                <a:solidFill>
                  <a:srgbClr val="00FF00"/>
                </a:solidFill>
              </a:rPr>
              <a:t>» отделился зонд Европейского космического агентства «Гюйгенс». 11 января 2005 он совершил мягкую посадку на крупнейший спутник Сатурна — Титан.</a:t>
            </a:r>
            <a:endParaRPr lang="ru-RU" sz="1600" dirty="0">
              <a:solidFill>
                <a:srgbClr val="00FF00"/>
              </a:solidFill>
            </a:endParaRPr>
          </a:p>
        </p:txBody>
      </p:sp>
      <p:sp>
        <p:nvSpPr>
          <p:cNvPr id="4" name="Содержимое 3"/>
          <p:cNvSpPr>
            <a:spLocks noGrp="1"/>
          </p:cNvSpPr>
          <p:nvPr>
            <p:ph sz="half" idx="2"/>
          </p:nvPr>
        </p:nvSpPr>
        <p:spPr>
          <a:xfrm>
            <a:off x="4286248" y="1285860"/>
            <a:ext cx="3657600" cy="4525963"/>
          </a:xfrm>
        </p:spPr>
        <p:txBody>
          <a:bodyPr>
            <a:normAutofit/>
          </a:bodyPr>
          <a:lstStyle/>
          <a:p>
            <a:r>
              <a:rPr lang="ru-RU" sz="1400" dirty="0" smtClean="0">
                <a:solidFill>
                  <a:srgbClr val="00FF00"/>
                </a:solidFill>
              </a:rPr>
              <a:t>В апреле 2005 при очередном пролете Титана АМС «</a:t>
            </a:r>
            <a:r>
              <a:rPr lang="ru-RU" sz="1400" dirty="0" err="1" smtClean="0">
                <a:solidFill>
                  <a:srgbClr val="00FF00"/>
                </a:solidFill>
              </a:rPr>
              <a:t>Кассини</a:t>
            </a:r>
            <a:r>
              <a:rPr lang="ru-RU" sz="1400" dirty="0" smtClean="0">
                <a:solidFill>
                  <a:srgbClr val="00FF00"/>
                </a:solidFill>
              </a:rPr>
              <a:t>» обнаружил в атмосфере планеты сложные органические вещества. Масс-спектр выявил молекулы с длиной углеродной цепи до семи атомов, среди которых есть нитрилы — азотистые соединения, близкие к аминокислотам и используемые при лабораторном синтезе белков.</a:t>
            </a:r>
            <a:endParaRPr lang="ru-RU" sz="1400" dirty="0">
              <a:solidFill>
                <a:srgbClr val="00FF00"/>
              </a:solidFill>
            </a:endParaRPr>
          </a:p>
        </p:txBody>
      </p:sp>
      <p:pic>
        <p:nvPicPr>
          <p:cNvPr id="5" name="Рисунок 4" descr="05ast036i.bmp"/>
          <p:cNvPicPr>
            <a:picLocks noChangeAspect="1"/>
          </p:cNvPicPr>
          <p:nvPr/>
        </p:nvPicPr>
        <p:blipFill>
          <a:blip r:embed="rId4" cstate="print"/>
          <a:stretch>
            <a:fillRect/>
          </a:stretch>
        </p:blipFill>
        <p:spPr>
          <a:xfrm>
            <a:off x="428596" y="3429000"/>
            <a:ext cx="3786214" cy="2857520"/>
          </a:xfrm>
          <a:prstGeom prst="rect">
            <a:avLst/>
          </a:prstGeom>
          <a:effectLst>
            <a:glow rad="228600">
              <a:schemeClr val="accent3">
                <a:satMod val="175000"/>
                <a:alpha val="40000"/>
              </a:schemeClr>
            </a:glow>
          </a:effectLst>
        </p:spPr>
      </p:pic>
      <p:pic>
        <p:nvPicPr>
          <p:cNvPr id="7" name="Рисунок 6" descr="05ast035i.bmp"/>
          <p:cNvPicPr>
            <a:picLocks noChangeAspect="1"/>
          </p:cNvPicPr>
          <p:nvPr/>
        </p:nvPicPr>
        <p:blipFill>
          <a:blip r:embed="rId5" cstate="print"/>
          <a:stretch>
            <a:fillRect/>
          </a:stretch>
        </p:blipFill>
        <p:spPr>
          <a:xfrm>
            <a:off x="4643438" y="4000504"/>
            <a:ext cx="3500462" cy="2643206"/>
          </a:xfrm>
          <a:prstGeom prst="rect">
            <a:avLst/>
          </a:prstGeom>
          <a:effectLst>
            <a:glow rad="101600">
              <a:srgbClr val="7030A0">
                <a:alpha val="60000"/>
              </a:srgbClr>
            </a:glow>
            <a:outerShdw blurRad="50800" dist="38100" dir="13500000" algn="br" rotWithShape="0">
              <a:prstClr val="black">
                <a:alpha val="40000"/>
              </a:prstClr>
            </a:outerShdw>
          </a:effectLst>
        </p:spPr>
      </p:pic>
      <p:sp>
        <p:nvSpPr>
          <p:cNvPr id="15" name="4-конечная звезда 14"/>
          <p:cNvSpPr/>
          <p:nvPr/>
        </p:nvSpPr>
        <p:spPr>
          <a:xfrm>
            <a:off x="7572396" y="71435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4-конечная звезда 16"/>
          <p:cNvSpPr/>
          <p:nvPr/>
        </p:nvSpPr>
        <p:spPr>
          <a:xfrm>
            <a:off x="7724796" y="86675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4-конечная звезда 17"/>
          <p:cNvSpPr/>
          <p:nvPr/>
        </p:nvSpPr>
        <p:spPr>
          <a:xfrm>
            <a:off x="500034"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4-конечная звезда 18"/>
          <p:cNvSpPr/>
          <p:nvPr/>
        </p:nvSpPr>
        <p:spPr>
          <a:xfrm>
            <a:off x="357158" y="28572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18343">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800" decel="100000"/>
                                        <p:tgtEl>
                                          <p:spTgt spid="4">
                                            <p:txEl>
                                              <p:pRg st="0" end="0"/>
                                            </p:txEl>
                                          </p:spTgt>
                                        </p:tgtEl>
                                      </p:cBhvr>
                                    </p:animEffect>
                                    <p:anim calcmode="lin" valueType="num">
                                      <p:cBhvr>
                                        <p:cTn id="1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7200" b="1" i="1" dirty="0" smtClean="0">
                <a:solidFill>
                  <a:srgbClr val="FF0000"/>
                </a:solidFill>
              </a:rPr>
              <a:t>2008 год</a:t>
            </a:r>
            <a:endParaRPr lang="ru-RU" sz="7200" b="1" i="1" dirty="0">
              <a:solidFill>
                <a:srgbClr val="FF0000"/>
              </a:solidFill>
            </a:endParaRPr>
          </a:p>
        </p:txBody>
      </p:sp>
      <p:sp>
        <p:nvSpPr>
          <p:cNvPr id="3" name="Содержимое 2"/>
          <p:cNvSpPr>
            <a:spLocks noGrp="1"/>
          </p:cNvSpPr>
          <p:nvPr>
            <p:ph sz="half" idx="1"/>
          </p:nvPr>
        </p:nvSpPr>
        <p:spPr>
          <a:xfrm>
            <a:off x="214282" y="1600200"/>
            <a:ext cx="4357718" cy="4525963"/>
          </a:xfrm>
        </p:spPr>
        <p:txBody>
          <a:bodyPr>
            <a:normAutofit fontScale="77500" lnSpcReduction="20000"/>
          </a:bodyPr>
          <a:lstStyle/>
          <a:p>
            <a:r>
              <a:rPr lang="ru-RU" dirty="0" smtClean="0">
                <a:solidFill>
                  <a:srgbClr val="00FF00"/>
                </a:solidFill>
              </a:rPr>
              <a:t>В 2008 году учеными были обнаружены космические потоки, движущиеся в разных направлениях Вселенной со скоростью 2,2 миллиона миль в час. Объяснить природу этих потоков было не просто, чтобы получить хоть какие-то данные о них потребовалась 2 летняя работа команды ученых. По их мнению, данное явление очень похоже на когерентные потоки, однако для полного понимания природы Темных потоков, как их называют ученые, нужно приложить еще не мало усилий. </a:t>
            </a:r>
            <a:endParaRPr lang="ru-RU" dirty="0">
              <a:solidFill>
                <a:srgbClr val="00FF00"/>
              </a:solidFill>
            </a:endParaRPr>
          </a:p>
        </p:txBody>
      </p:sp>
      <p:pic>
        <p:nvPicPr>
          <p:cNvPr id="5" name="Содержимое 4" descr="http://www.genome.kz/images/stories/articles/universe1.jpg"/>
          <p:cNvPicPr>
            <a:picLocks noGrp="1"/>
          </p:cNvPicPr>
          <p:nvPr>
            <p:ph sz="half" idx="2"/>
          </p:nvPr>
        </p:nvPicPr>
        <p:blipFill>
          <a:blip r:embed="rId4" cstate="print"/>
          <a:srcRect/>
          <a:stretch>
            <a:fillRect/>
          </a:stretch>
        </p:blipFill>
        <p:spPr bwMode="auto">
          <a:xfrm>
            <a:off x="4714876" y="1857364"/>
            <a:ext cx="3786214" cy="4214842"/>
          </a:xfrm>
          <a:prstGeom prst="rect">
            <a:avLst/>
          </a:prstGeom>
          <a:noFill/>
          <a:ln w="76200">
            <a:solidFill>
              <a:srgbClr val="00FF00"/>
            </a:solidFill>
            <a:miter lim="800000"/>
            <a:headEnd/>
            <a:tailEnd/>
          </a:ln>
        </p:spPr>
      </p:pic>
      <p:sp>
        <p:nvSpPr>
          <p:cNvPr id="6" name="4-конечная звезда 5"/>
          <p:cNvSpPr/>
          <p:nvPr/>
        </p:nvSpPr>
        <p:spPr>
          <a:xfrm>
            <a:off x="714348" y="42860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3428992" y="550070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6072198" y="64291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7858148" y="50004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500034" y="5786454"/>
            <a:ext cx="914400" cy="91440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1000100" y="28572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15640">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Autofit/>
          </a:bodyPr>
          <a:lstStyle/>
          <a:p>
            <a:pPr algn="ctr"/>
            <a:r>
              <a:rPr lang="ru-RU" sz="7200" b="1" i="1" dirty="0" smtClean="0">
                <a:solidFill>
                  <a:srgbClr val="FF0000"/>
                </a:solidFill>
              </a:rPr>
              <a:t>2009 год</a:t>
            </a:r>
            <a:endParaRPr lang="ru-RU" sz="7200" b="1" i="1" dirty="0">
              <a:solidFill>
                <a:srgbClr val="FF0000"/>
              </a:solidFill>
            </a:endParaRPr>
          </a:p>
        </p:txBody>
      </p:sp>
      <p:sp>
        <p:nvSpPr>
          <p:cNvPr id="11" name="Содержимое 10"/>
          <p:cNvSpPr>
            <a:spLocks noGrp="1"/>
          </p:cNvSpPr>
          <p:nvPr>
            <p:ph sz="half" idx="1"/>
          </p:nvPr>
        </p:nvSpPr>
        <p:spPr/>
        <p:txBody>
          <a:bodyPr>
            <a:normAutofit/>
          </a:bodyPr>
          <a:lstStyle/>
          <a:p>
            <a:r>
              <a:rPr lang="ru-RU" sz="1700" dirty="0" smtClean="0">
                <a:solidFill>
                  <a:srgbClr val="00FF00"/>
                </a:solidFill>
              </a:rPr>
              <a:t>В 2009 году сделано много сенсационных открытий. К примеру, стало известно, что звёзд на самом деле приблизительно в три раза больше, чем считалось до этого. Также была найдена удивительная бактерия, которая в своих биохимических процессах использует мышьяк, а не фосфор.</a:t>
            </a:r>
          </a:p>
          <a:p>
            <a:endParaRPr lang="ru-RU" dirty="0"/>
          </a:p>
        </p:txBody>
      </p:sp>
      <p:sp>
        <p:nvSpPr>
          <p:cNvPr id="12" name="Содержимое 11"/>
          <p:cNvSpPr>
            <a:spLocks noGrp="1"/>
          </p:cNvSpPr>
          <p:nvPr>
            <p:ph sz="half" idx="2"/>
          </p:nvPr>
        </p:nvSpPr>
        <p:spPr>
          <a:xfrm>
            <a:off x="4143372" y="1600200"/>
            <a:ext cx="4857784" cy="4525963"/>
          </a:xfrm>
        </p:spPr>
        <p:txBody>
          <a:bodyPr>
            <a:noAutofit/>
          </a:bodyPr>
          <a:lstStyle/>
          <a:p>
            <a:r>
              <a:rPr lang="ru-RU" sz="1600" dirty="0" smtClean="0">
                <a:solidFill>
                  <a:srgbClr val="FF99FF"/>
                </a:solidFill>
              </a:rPr>
              <a:t>На расстоянии 20 световых лет от Земли открыта новая планета, равная по размеру Земле и потенциально пригодная для жизни. Новой планете присвоено название 581g. Она в 3-4 раза тяжелее нашей планеты, вращается вокруг звезды </a:t>
            </a:r>
            <a:r>
              <a:rPr lang="ru-RU" sz="1600" dirty="0" err="1" smtClean="0">
                <a:solidFill>
                  <a:srgbClr val="FF99FF"/>
                </a:solidFill>
              </a:rPr>
              <a:t>Глиз</a:t>
            </a:r>
            <a:r>
              <a:rPr lang="ru-RU" sz="1600" dirty="0" smtClean="0">
                <a:solidFill>
                  <a:srgbClr val="FF99FF"/>
                </a:solidFill>
              </a:rPr>
              <a:t> 581, период обращения составляет около 37 земных суток.</a:t>
            </a:r>
          </a:p>
          <a:p>
            <a:r>
              <a:rPr lang="ru-RU" sz="1600" dirty="0" smtClean="0">
                <a:solidFill>
                  <a:srgbClr val="FF99FF"/>
                </a:solidFill>
              </a:rPr>
              <a:t>Оценочная масса небесного тела позволяет предполагать, что поверхность 581g покрыта скалами и камнями, а сила притяжения достаточно велика для существования атмосферы. Однако ученые полагают, что орбита, по которой вращается планета, находится в середине так называемой «населенной зоны». А это значит, что на поверхности планеты может быть вода и атмосфера для поддержания жизни</a:t>
            </a:r>
            <a:endParaRPr lang="ru-RU" sz="1600" dirty="0">
              <a:solidFill>
                <a:srgbClr val="FF99FF"/>
              </a:solidFill>
            </a:endParaRPr>
          </a:p>
        </p:txBody>
      </p:sp>
      <p:pic>
        <p:nvPicPr>
          <p:cNvPr id="13" name="Рисунок 12" descr="Открытия 2010 года подтверждающие, что во Вселенной мы не одни">
            <a:hlinkClick r:id="rId4"/>
          </p:cNvPr>
          <p:cNvPicPr/>
          <p:nvPr/>
        </p:nvPicPr>
        <p:blipFill>
          <a:blip r:embed="rId5" cstate="print"/>
          <a:srcRect/>
          <a:stretch>
            <a:fillRect/>
          </a:stretch>
        </p:blipFill>
        <p:spPr bwMode="auto">
          <a:xfrm>
            <a:off x="1000100" y="4929198"/>
            <a:ext cx="2357454" cy="1714512"/>
          </a:xfrm>
          <a:prstGeom prst="rect">
            <a:avLst/>
          </a:prstGeom>
          <a:noFill/>
          <a:ln w="9525">
            <a:noFill/>
            <a:miter lim="800000"/>
            <a:headEnd/>
            <a:tailEnd/>
          </a:ln>
        </p:spPr>
      </p:pic>
      <p:sp>
        <p:nvSpPr>
          <p:cNvPr id="14" name="4-конечная звезда 13"/>
          <p:cNvSpPr/>
          <p:nvPr/>
        </p:nvSpPr>
        <p:spPr>
          <a:xfrm>
            <a:off x="1357290" y="57148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4-конечная звезда 14"/>
          <p:cNvSpPr/>
          <p:nvPr/>
        </p:nvSpPr>
        <p:spPr>
          <a:xfrm>
            <a:off x="6786578" y="57148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4-конечная звезда 16"/>
          <p:cNvSpPr/>
          <p:nvPr/>
        </p:nvSpPr>
        <p:spPr>
          <a:xfrm>
            <a:off x="7500958"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4-конечная звезда 17"/>
          <p:cNvSpPr/>
          <p:nvPr/>
        </p:nvSpPr>
        <p:spPr>
          <a:xfrm>
            <a:off x="500034" y="35716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4-конечная звезда 18"/>
          <p:cNvSpPr/>
          <p:nvPr/>
        </p:nvSpPr>
        <p:spPr>
          <a:xfrm>
            <a:off x="3571868" y="37861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4-конечная звезда 19"/>
          <p:cNvSpPr/>
          <p:nvPr/>
        </p:nvSpPr>
        <p:spPr>
          <a:xfrm>
            <a:off x="0" y="535782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24593">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1000" fill="hold"/>
                                        <p:tgtEl>
                                          <p:spTgt spid="1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2">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p:cTn id="23" dur="1000" fill="hold"/>
                                        <p:tgtEl>
                                          <p:spTgt spid="12">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2">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7200" b="1" i="1" dirty="0" smtClean="0">
                <a:solidFill>
                  <a:srgbClr val="FF0000"/>
                </a:solidFill>
              </a:rPr>
              <a:t>2010 год</a:t>
            </a:r>
            <a:endParaRPr lang="ru-RU" sz="7200" b="1" i="1" dirty="0">
              <a:solidFill>
                <a:srgbClr val="FF0000"/>
              </a:solidFill>
            </a:endParaRPr>
          </a:p>
        </p:txBody>
      </p:sp>
      <p:sp>
        <p:nvSpPr>
          <p:cNvPr id="3" name="Содержимое 2"/>
          <p:cNvSpPr>
            <a:spLocks noGrp="1"/>
          </p:cNvSpPr>
          <p:nvPr>
            <p:ph sz="half" idx="1"/>
          </p:nvPr>
        </p:nvSpPr>
        <p:spPr>
          <a:xfrm>
            <a:off x="428596" y="1571613"/>
            <a:ext cx="4043362" cy="1857388"/>
          </a:xfrm>
          <a:ln>
            <a:solidFill>
              <a:srgbClr val="14D2DC"/>
            </a:solidFill>
          </a:ln>
        </p:spPr>
        <p:txBody>
          <a:bodyPr>
            <a:normAutofit fontScale="77500" lnSpcReduction="20000"/>
          </a:bodyPr>
          <a:lstStyle/>
          <a:p>
            <a:r>
              <a:rPr lang="ru-RU" sz="1800" dirty="0" smtClean="0">
                <a:solidFill>
                  <a:srgbClr val="00FF00"/>
                </a:solidFill>
              </a:rPr>
              <a:t>В апреле 2010 года ученые высказали мысль о том, что вселенная подобна матрешке, а наша вселенная, возможно, находится внутри черной дыры, которую окружает другая вселенная намного большая по размеру. Черные дыры в нашей вселенной расположены очень далеко друг от друга и могут быть дверьми в альтернативные миры</a:t>
            </a:r>
            <a:r>
              <a:rPr lang="ru-RU" sz="1800" dirty="0" smtClean="0"/>
              <a:t>.</a:t>
            </a:r>
            <a:endParaRPr lang="ru-RU" sz="1800" dirty="0"/>
          </a:p>
        </p:txBody>
      </p:sp>
      <p:sp>
        <p:nvSpPr>
          <p:cNvPr id="4" name="Содержимое 3"/>
          <p:cNvSpPr>
            <a:spLocks noGrp="1"/>
          </p:cNvSpPr>
          <p:nvPr>
            <p:ph sz="half" idx="2"/>
          </p:nvPr>
        </p:nvSpPr>
        <p:spPr>
          <a:xfrm>
            <a:off x="357158" y="3571876"/>
            <a:ext cx="4214810" cy="2757494"/>
          </a:xfrm>
          <a:ln>
            <a:solidFill>
              <a:srgbClr val="14D2DC"/>
            </a:solidFill>
          </a:ln>
        </p:spPr>
        <p:txBody>
          <a:bodyPr>
            <a:normAutofit fontScale="77500" lnSpcReduction="20000"/>
          </a:bodyPr>
          <a:lstStyle/>
          <a:p>
            <a:r>
              <a:rPr lang="ru-RU" sz="2100" dirty="0" smtClean="0">
                <a:solidFill>
                  <a:srgbClr val="FF0066"/>
                </a:solidFill>
              </a:rPr>
              <a:t>Физики предсказывают – время остановится через 5 миллиардов лет. В теории происхождения Вселенной говорится, что наша вселенная – это лишь частица чего-то большего, она одна из многих вселенных. Нам известно, что жизнь любой вселенной заканчивается ее гибелью. То же самое касается и нашей вселенной. По мнению ученых, конец времени для нашей Вселенной наступить через 5 миллиардов лет</a:t>
            </a:r>
            <a:r>
              <a:rPr lang="ru-RU" dirty="0" smtClean="0">
                <a:solidFill>
                  <a:srgbClr val="FF0066"/>
                </a:solidFill>
              </a:rPr>
              <a:t>.</a:t>
            </a:r>
            <a:endParaRPr lang="ru-RU" dirty="0">
              <a:solidFill>
                <a:srgbClr val="FF0066"/>
              </a:solidFill>
            </a:endParaRPr>
          </a:p>
        </p:txBody>
      </p:sp>
      <p:pic>
        <p:nvPicPr>
          <p:cNvPr id="5" name="Рисунок 4" descr="http://www.nloufo.ru/wp-content/uploads/2010/09/581g.jpg">
            <a:hlinkClick r:id="rId4"/>
          </p:cNvPr>
          <p:cNvPicPr/>
          <p:nvPr/>
        </p:nvPicPr>
        <p:blipFill>
          <a:blip r:embed="rId5" cstate="print"/>
          <a:srcRect/>
          <a:stretch>
            <a:fillRect/>
          </a:stretch>
        </p:blipFill>
        <p:spPr bwMode="auto">
          <a:xfrm>
            <a:off x="4929158" y="1714488"/>
            <a:ext cx="4000560" cy="4214842"/>
          </a:xfrm>
          <a:prstGeom prst="rect">
            <a:avLst/>
          </a:prstGeom>
          <a:noFill/>
          <a:ln w="38100">
            <a:solidFill>
              <a:srgbClr val="FF0066"/>
            </a:solidFill>
            <a:miter lim="800000"/>
            <a:headEnd/>
            <a:tailEnd/>
          </a:ln>
        </p:spPr>
      </p:pic>
      <p:sp>
        <p:nvSpPr>
          <p:cNvPr id="6" name="4-конечная звезда 5"/>
          <p:cNvSpPr/>
          <p:nvPr/>
        </p:nvSpPr>
        <p:spPr>
          <a:xfrm>
            <a:off x="6572264" y="42860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571472" y="35716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285720" y="28572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7358082" y="78579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6143636"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17266">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7200" b="1" i="1" dirty="0" smtClean="0">
                <a:solidFill>
                  <a:srgbClr val="FF0000"/>
                </a:solidFill>
              </a:rPr>
              <a:t>2011 год</a:t>
            </a:r>
            <a:endParaRPr lang="ru-RU" sz="7200" b="1" i="1" dirty="0">
              <a:solidFill>
                <a:srgbClr val="FF0000"/>
              </a:solidFill>
            </a:endParaRPr>
          </a:p>
        </p:txBody>
      </p:sp>
      <p:pic>
        <p:nvPicPr>
          <p:cNvPr id="5" name="Содержимое 4" descr="http://imgn.dt00.net/1057/1057462_m60.jpg">
            <a:hlinkClick r:id="rId4" tgtFrame="_blank"/>
          </p:cNvPr>
          <p:cNvPicPr>
            <a:picLocks noGrp="1"/>
          </p:cNvPicPr>
          <p:nvPr>
            <p:ph idx="1"/>
          </p:nvPr>
        </p:nvPicPr>
        <p:blipFill>
          <a:blip r:embed="rId5" cstate="print"/>
          <a:stretch>
            <a:fillRect/>
          </a:stretch>
        </p:blipFill>
        <p:spPr bwMode="auto">
          <a:xfrm>
            <a:off x="5715008" y="1857364"/>
            <a:ext cx="2857520" cy="3429024"/>
          </a:xfrm>
          <a:prstGeom prst="rect">
            <a:avLst/>
          </a:prstGeom>
          <a:noFill/>
          <a:ln w="98425">
            <a:solidFill>
              <a:srgbClr val="7030A0"/>
            </a:solidFill>
            <a:miter lim="800000"/>
            <a:headEnd/>
            <a:tailEnd/>
          </a:ln>
        </p:spPr>
      </p:pic>
      <p:sp>
        <p:nvSpPr>
          <p:cNvPr id="7" name="Прямоугольник 6"/>
          <p:cNvSpPr/>
          <p:nvPr/>
        </p:nvSpPr>
        <p:spPr>
          <a:xfrm>
            <a:off x="500034" y="1785926"/>
            <a:ext cx="4857784" cy="3785652"/>
          </a:xfrm>
          <a:prstGeom prst="rect">
            <a:avLst/>
          </a:prstGeom>
        </p:spPr>
        <p:txBody>
          <a:bodyPr wrap="square">
            <a:spAutoFit/>
          </a:bodyPr>
          <a:lstStyle/>
          <a:p>
            <a:r>
              <a:rPr lang="ru-RU" sz="2000" dirty="0" smtClean="0">
                <a:solidFill>
                  <a:srgbClr val="00FF00"/>
                </a:solidFill>
              </a:rPr>
              <a:t>Ученым удалось в лаборатории создать условия максимально похожие на те, в которых зародилась наша Вселенная. Они получили и изучили вещество, которое образовалось сразу после Большого Взрыва. Это вещество называется </a:t>
            </a:r>
            <a:r>
              <a:rPr lang="ru-RU" sz="2000" dirty="0" err="1" smtClean="0">
                <a:solidFill>
                  <a:srgbClr val="00FF00"/>
                </a:solidFill>
              </a:rPr>
              <a:t>кварк-глюонная</a:t>
            </a:r>
            <a:r>
              <a:rPr lang="ru-RU" sz="2000" dirty="0" smtClean="0">
                <a:solidFill>
                  <a:srgbClr val="00FF00"/>
                </a:solidFill>
              </a:rPr>
              <a:t> плазма и состоит из элементарных субатомных частиц: кварков и </a:t>
            </a:r>
            <a:r>
              <a:rPr lang="ru-RU" sz="2000" dirty="0" err="1" smtClean="0">
                <a:solidFill>
                  <a:srgbClr val="00FF00"/>
                </a:solidFill>
              </a:rPr>
              <a:t>глюонов</a:t>
            </a:r>
            <a:r>
              <a:rPr lang="ru-RU" sz="2000" dirty="0" smtClean="0">
                <a:solidFill>
                  <a:srgbClr val="00FF00"/>
                </a:solidFill>
              </a:rPr>
              <a:t>. Ранее считалось, что эти частицы не могут существовать при экстремальных температурах.</a:t>
            </a:r>
            <a:endParaRPr lang="ru-RU" sz="2000" dirty="0">
              <a:solidFill>
                <a:srgbClr val="00FF00"/>
              </a:solidFill>
            </a:endParaRPr>
          </a:p>
        </p:txBody>
      </p:sp>
      <p:sp>
        <p:nvSpPr>
          <p:cNvPr id="10" name="4-конечная звезда 9"/>
          <p:cNvSpPr/>
          <p:nvPr/>
        </p:nvSpPr>
        <p:spPr>
          <a:xfrm>
            <a:off x="785786" y="35716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4-конечная звезда 10"/>
          <p:cNvSpPr/>
          <p:nvPr/>
        </p:nvSpPr>
        <p:spPr>
          <a:xfrm>
            <a:off x="938186" y="50956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4-конечная звезда 11"/>
          <p:cNvSpPr/>
          <p:nvPr/>
        </p:nvSpPr>
        <p:spPr>
          <a:xfrm>
            <a:off x="4857752" y="528638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4-конечная звезда 12"/>
          <p:cNvSpPr/>
          <p:nvPr/>
        </p:nvSpPr>
        <p:spPr>
          <a:xfrm>
            <a:off x="7429520" y="71435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4-конечная звезда 13"/>
          <p:cNvSpPr/>
          <p:nvPr/>
        </p:nvSpPr>
        <p:spPr>
          <a:xfrm>
            <a:off x="8072462"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4-конечная звезда 14"/>
          <p:cNvSpPr/>
          <p:nvPr/>
        </p:nvSpPr>
        <p:spPr>
          <a:xfrm>
            <a:off x="8072462" y="564357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4-конечная звезда 15"/>
          <p:cNvSpPr/>
          <p:nvPr/>
        </p:nvSpPr>
        <p:spPr>
          <a:xfrm>
            <a:off x="2714612" y="571501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4-конечная звезда 16"/>
          <p:cNvSpPr/>
          <p:nvPr/>
        </p:nvSpPr>
        <p:spPr>
          <a:xfrm>
            <a:off x="0" y="542926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4-конечная звезда 17"/>
          <p:cNvSpPr/>
          <p:nvPr/>
        </p:nvSpPr>
        <p:spPr>
          <a:xfrm>
            <a:off x="4429124" y="550070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ustDataLst>
      <p:tags r:id="rId1"/>
    </p:custDataLst>
  </p:cSld>
  <p:clrMapOvr>
    <a:masterClrMapping/>
  </p:clrMapOvr>
  <p:transition spd="slow" advTm="14094">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467600" cy="1143000"/>
          </a:xfrm>
        </p:spPr>
        <p:txBody>
          <a:bodyPr/>
          <a:lstStyle/>
          <a:p>
            <a:pPr algn="ctr"/>
            <a:r>
              <a:rPr lang="ru-RU" b="1" i="1" dirty="0" smtClean="0">
                <a:solidFill>
                  <a:srgbClr val="FF0000"/>
                </a:solidFill>
              </a:rPr>
              <a:t>3 ноября 1957 год</a:t>
            </a:r>
            <a:endParaRPr lang="ru-RU" b="1" i="1" dirty="0">
              <a:solidFill>
                <a:srgbClr val="FF0000"/>
              </a:solidFill>
            </a:endParaRPr>
          </a:p>
        </p:txBody>
      </p:sp>
      <p:sp>
        <p:nvSpPr>
          <p:cNvPr id="3" name="Содержимое 2"/>
          <p:cNvSpPr>
            <a:spLocks noGrp="1"/>
          </p:cNvSpPr>
          <p:nvPr>
            <p:ph idx="1"/>
          </p:nvPr>
        </p:nvSpPr>
        <p:spPr/>
        <p:txBody>
          <a:bodyPr>
            <a:normAutofit fontScale="77500" lnSpcReduction="20000"/>
          </a:bodyPr>
          <a:lstStyle/>
          <a:p>
            <a:r>
              <a:rPr lang="ru-RU" dirty="0" smtClean="0">
                <a:solidFill>
                  <a:srgbClr val="00FF00"/>
                </a:solidFill>
              </a:rPr>
              <a:t>3 ноября 1957 с космодрома Байконур (СССР) осуществлен пуск ракеты-носителя, которая вывела на околоземную орбиту второй советский ИСЗ — «Спутник-2», первый в мире ИСЗ с живым существом на борту, собакой Лайкой. Возвращение спутника на Землю не планировалось, поэтому на седьмые сутки полета, по официальной версии, собака была усыплена. Однако, по мнению некоторых специалистов, собака погибла уже в первые трое суток полета от перегрева спутника. «Спутник-2» с Лайкой на борту совершил 2570 оборотов вокруг Земли и сгорел в атмосфере 4 апреля 1958 года.</a:t>
            </a:r>
          </a:p>
          <a:p>
            <a:r>
              <a:rPr lang="ru-RU" dirty="0" smtClean="0">
                <a:solidFill>
                  <a:srgbClr val="00FF00"/>
                </a:solidFill>
              </a:rPr>
              <a:t> </a:t>
            </a:r>
          </a:p>
          <a:p>
            <a:endParaRPr lang="ru-RU" dirty="0">
              <a:solidFill>
                <a:srgbClr val="00B050"/>
              </a:solidFill>
            </a:endParaRPr>
          </a:p>
        </p:txBody>
      </p:sp>
      <p:sp>
        <p:nvSpPr>
          <p:cNvPr id="4" name="4-конечная звезда 3"/>
          <p:cNvSpPr/>
          <p:nvPr/>
        </p:nvSpPr>
        <p:spPr>
          <a:xfrm>
            <a:off x="785786" y="357166"/>
            <a:ext cx="914400" cy="914400"/>
          </a:xfrm>
          <a:prstGeom prst="star4">
            <a:avLst>
              <a:gd name="adj" fmla="val 1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4-конечная звезда 4"/>
          <p:cNvSpPr/>
          <p:nvPr/>
        </p:nvSpPr>
        <p:spPr>
          <a:xfrm>
            <a:off x="1009624" y="581004"/>
            <a:ext cx="914400" cy="914400"/>
          </a:xfrm>
          <a:prstGeom prst="star4">
            <a:avLst>
              <a:gd name="adj" fmla="val 1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txBox="1">
            <a:spLocks/>
          </p:cNvSpPr>
          <p:nvPr/>
        </p:nvSpPr>
        <p:spPr>
          <a:xfrm>
            <a:off x="457200" y="274638"/>
            <a:ext cx="7467600" cy="11430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600" b="1" i="1" u="none" strike="noStrike" kern="1200" cap="none" spc="0" normalizeH="0" baseline="0" noProof="0" smtClean="0">
                <a:ln>
                  <a:noFill/>
                </a:ln>
                <a:solidFill>
                  <a:srgbClr val="FF0000"/>
                </a:solidFill>
                <a:effectLst/>
                <a:uLnTx/>
                <a:uFillTx/>
                <a:latin typeface="+mj-lt"/>
                <a:ea typeface="+mj-ea"/>
                <a:cs typeface="+mj-cs"/>
              </a:rPr>
              <a:t>3 ноября 1957 год</a:t>
            </a:r>
            <a:endParaRPr kumimoji="0" lang="ru-RU" sz="4600" b="1" i="1" u="none" strike="noStrike" kern="1200" cap="none" spc="0" normalizeH="0" baseline="0" noProof="0" dirty="0">
              <a:ln>
                <a:noFill/>
              </a:ln>
              <a:solidFill>
                <a:srgbClr val="FF0000"/>
              </a:solidFill>
              <a:effectLst/>
              <a:uLnTx/>
              <a:uFillTx/>
              <a:latin typeface="+mj-lt"/>
              <a:ea typeface="+mj-ea"/>
              <a:cs typeface="+mj-cs"/>
            </a:endParaRPr>
          </a:p>
        </p:txBody>
      </p:sp>
      <p:sp>
        <p:nvSpPr>
          <p:cNvPr id="7" name="4-конечная звезда 6"/>
          <p:cNvSpPr/>
          <p:nvPr/>
        </p:nvSpPr>
        <p:spPr>
          <a:xfrm>
            <a:off x="7858148" y="357166"/>
            <a:ext cx="914400" cy="914400"/>
          </a:xfrm>
          <a:prstGeom prst="star4">
            <a:avLst>
              <a:gd name="adj" fmla="val 1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7500958" y="500042"/>
            <a:ext cx="914400" cy="914400"/>
          </a:xfrm>
          <a:prstGeom prst="star4">
            <a:avLst>
              <a:gd name="adj" fmla="val 1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16343">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1"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b="1" i="1" dirty="0" smtClean="0">
                <a:solidFill>
                  <a:srgbClr val="FF0000"/>
                </a:solidFill>
              </a:rPr>
              <a:t>2 января 1959 год</a:t>
            </a:r>
            <a:endParaRPr lang="ru-RU" b="1" i="1" dirty="0">
              <a:solidFill>
                <a:srgbClr val="FF0000"/>
              </a:solidFill>
            </a:endParaRPr>
          </a:p>
        </p:txBody>
      </p:sp>
      <p:sp>
        <p:nvSpPr>
          <p:cNvPr id="3" name="Содержимое 2"/>
          <p:cNvSpPr>
            <a:spLocks noGrp="1"/>
          </p:cNvSpPr>
          <p:nvPr>
            <p:ph sz="half" idx="1"/>
          </p:nvPr>
        </p:nvSpPr>
        <p:spPr>
          <a:xfrm>
            <a:off x="457200" y="1600200"/>
            <a:ext cx="4757742" cy="4525963"/>
          </a:xfrm>
        </p:spPr>
        <p:txBody>
          <a:bodyPr>
            <a:normAutofit/>
          </a:bodyPr>
          <a:lstStyle/>
          <a:p>
            <a:r>
              <a:rPr lang="ru-RU" sz="1600" dirty="0" smtClean="0">
                <a:solidFill>
                  <a:srgbClr val="00FF00"/>
                </a:solidFill>
              </a:rPr>
              <a:t>2 января 1959 с космодрома Байконур (СССР) осуществлен пуск ракеты-носителя, которая вывела на траекторию полета к Луне советскую автоматическую межпланетную станцию «Луна-1». 4 января «Луна-1» прошла на расстоянии 6 тыс. км от поверхности Луны и вышла на гелиоцентрическую орбиту. Предполагалось достижение станцией поверхности Луны, однако основная задача полета не была выполнена. АМС «Луна-1» стала первым в мире искусственным спутником Солнца. </a:t>
            </a:r>
          </a:p>
          <a:p>
            <a:r>
              <a:rPr lang="ru-RU" sz="1600" dirty="0" smtClean="0">
                <a:solidFill>
                  <a:srgbClr val="00FF00"/>
                </a:solidFill>
              </a:rPr>
              <a:t> </a:t>
            </a:r>
          </a:p>
          <a:p>
            <a:endParaRPr lang="ru-RU" dirty="0">
              <a:solidFill>
                <a:srgbClr val="00FF00"/>
              </a:solidFill>
            </a:endParaRPr>
          </a:p>
        </p:txBody>
      </p:sp>
      <p:pic>
        <p:nvPicPr>
          <p:cNvPr id="10" name="Содержимое 9" descr="l_535i.bmp"/>
          <p:cNvPicPr>
            <a:picLocks noGrp="1" noChangeAspect="1"/>
          </p:cNvPicPr>
          <p:nvPr>
            <p:ph sz="half" idx="2"/>
          </p:nvPr>
        </p:nvPicPr>
        <p:blipFill>
          <a:blip r:embed="rId4" cstate="print"/>
          <a:stretch>
            <a:fillRect/>
          </a:stretch>
        </p:blipFill>
        <p:spPr>
          <a:xfrm>
            <a:off x="6500826" y="1785926"/>
            <a:ext cx="2409649" cy="3106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l_533i.bmp"/>
          <p:cNvPicPr>
            <a:picLocks noChangeAspect="1"/>
          </p:cNvPicPr>
          <p:nvPr/>
        </p:nvPicPr>
        <p:blipFill>
          <a:blip r:embed="rId5" cstate="print"/>
          <a:stretch>
            <a:fillRect/>
          </a:stretch>
        </p:blipFill>
        <p:spPr>
          <a:xfrm>
            <a:off x="4214810" y="4357694"/>
            <a:ext cx="2214578" cy="2286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4-конечная звезда 5"/>
          <p:cNvSpPr/>
          <p:nvPr/>
        </p:nvSpPr>
        <p:spPr>
          <a:xfrm>
            <a:off x="714348" y="42860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928662" y="64291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571472" y="500063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285720" y="535782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7215206" y="35716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6929454" y="71435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14578">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FF0000"/>
                </a:solidFill>
              </a:rPr>
              <a:t>19 августа 196О год</a:t>
            </a:r>
            <a:endParaRPr lang="ru-RU" b="1" i="1" dirty="0">
              <a:solidFill>
                <a:srgbClr val="FF0000"/>
              </a:solidFill>
            </a:endParaRPr>
          </a:p>
        </p:txBody>
      </p:sp>
      <p:sp>
        <p:nvSpPr>
          <p:cNvPr id="3" name="Содержимое 2"/>
          <p:cNvSpPr>
            <a:spLocks noGrp="1"/>
          </p:cNvSpPr>
          <p:nvPr>
            <p:ph sz="half" idx="1"/>
          </p:nvPr>
        </p:nvSpPr>
        <p:spPr>
          <a:xfrm>
            <a:off x="457200" y="1142984"/>
            <a:ext cx="4757742" cy="5286412"/>
          </a:xfrm>
        </p:spPr>
        <p:txBody>
          <a:bodyPr>
            <a:normAutofit/>
          </a:bodyPr>
          <a:lstStyle/>
          <a:p>
            <a:r>
              <a:rPr lang="ru-RU" sz="1400" dirty="0" smtClean="0">
                <a:solidFill>
                  <a:srgbClr val="00FF00"/>
                </a:solidFill>
              </a:rPr>
              <a:t>19 августа 1960 с космодрома Байконур (СССР) осуществлен пуск ракеты-носителя, которая вывела на околоземную орбиту советский космический корабль «Спутник-5» («Второй корабль-спутник»). На борту корабля находились собаки Белка и Стрелка. 20 августа на территории СССР совершил мягкую посадку спускаемый аппарат с собаками. Впервые в мире живые существа, побывав в космосе, возвратились на Землю. 1 декабря в космос полетели собаки Мушка и Пчелка, однако из-за сбоя спускаемый аппарат не воспринял команду на возвращение и был потерян. 22 декабря предпринята новая попытка вывести животных в космос. На участке вывода случилась авария третьей ступени ракеты-носителя, и спускаемый аппарат совершил аварийную посадку. Погибли крысы, насекомые, растения, а собаки Жемчужина и </a:t>
            </a:r>
            <a:r>
              <a:rPr lang="ru-RU" sz="1400" dirty="0" err="1" smtClean="0">
                <a:solidFill>
                  <a:srgbClr val="00FF00"/>
                </a:solidFill>
              </a:rPr>
              <a:t>Жулька</a:t>
            </a:r>
            <a:r>
              <a:rPr lang="ru-RU" sz="1400" dirty="0" smtClean="0">
                <a:solidFill>
                  <a:srgbClr val="00FF00"/>
                </a:solidFill>
              </a:rPr>
              <a:t> остались живы. 9 марта 1961 один виток по околоземной орбите совершила Чернушка, а 25 марта — Звездочка. Обе собаки невредимыми вернулись на Землю. Все было готово к полету человека в космос.</a:t>
            </a:r>
          </a:p>
          <a:p>
            <a:endParaRPr lang="ru-RU" sz="1400" dirty="0">
              <a:solidFill>
                <a:srgbClr val="00FF00"/>
              </a:solidFill>
            </a:endParaRPr>
          </a:p>
        </p:txBody>
      </p:sp>
      <p:pic>
        <p:nvPicPr>
          <p:cNvPr id="7" name="Содержимое 6" descr="a_566i.bmp"/>
          <p:cNvPicPr>
            <a:picLocks noGrp="1" noChangeAspect="1"/>
          </p:cNvPicPr>
          <p:nvPr>
            <p:ph sz="half" idx="2"/>
          </p:nvPr>
        </p:nvPicPr>
        <p:blipFill>
          <a:blip r:embed="rId4" cstate="print"/>
          <a:stretch>
            <a:fillRect/>
          </a:stretch>
        </p:blipFill>
        <p:spPr>
          <a:xfrm>
            <a:off x="5214942" y="1214422"/>
            <a:ext cx="3571900" cy="4773890"/>
          </a:xfrm>
          <a:effectLst>
            <a:glow rad="228600">
              <a:schemeClr val="accent1">
                <a:satMod val="175000"/>
                <a:alpha val="40000"/>
              </a:schemeClr>
            </a:glow>
          </a:effectLst>
        </p:spPr>
      </p:pic>
      <p:sp>
        <p:nvSpPr>
          <p:cNvPr id="5" name="4-конечная звезда 4"/>
          <p:cNvSpPr/>
          <p:nvPr/>
        </p:nvSpPr>
        <p:spPr>
          <a:xfrm>
            <a:off x="214282"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4-конечная звезда 5"/>
          <p:cNvSpPr/>
          <p:nvPr/>
        </p:nvSpPr>
        <p:spPr>
          <a:xfrm>
            <a:off x="214282" y="594360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571472"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7643834"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30875">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b="1" i="1" dirty="0" smtClean="0">
                <a:solidFill>
                  <a:srgbClr val="FF0000"/>
                </a:solidFill>
              </a:rPr>
              <a:t>12 апреля 1961 год</a:t>
            </a:r>
            <a:endParaRPr lang="ru-RU" b="1" i="1" dirty="0">
              <a:solidFill>
                <a:srgbClr val="FF0000"/>
              </a:solidFill>
            </a:endParaRPr>
          </a:p>
        </p:txBody>
      </p:sp>
      <p:sp>
        <p:nvSpPr>
          <p:cNvPr id="6" name="Текст 5"/>
          <p:cNvSpPr>
            <a:spLocks noGrp="1"/>
          </p:cNvSpPr>
          <p:nvPr>
            <p:ph type="body" idx="1"/>
          </p:nvPr>
        </p:nvSpPr>
        <p:spPr/>
        <p:txBody>
          <a:bodyPr>
            <a:normAutofit fontScale="25000" lnSpcReduction="20000"/>
          </a:bodyPr>
          <a:lstStyle/>
          <a:p>
            <a:r>
              <a:rPr lang="ru-RU" sz="4400" dirty="0" smtClean="0">
                <a:solidFill>
                  <a:srgbClr val="FFFF00"/>
                </a:solidFill>
              </a:rPr>
              <a:t>«ВОСТОК», серия одноместных космических кораблей для полетов по околоземной орбите (СССР). Предназначен для первого в мире космического полета человека, изучения воздействия условий орбитального полета на состояние и работоспособность космонавта, проверки принципов построения космического аппарата, отработка его конструкции и систем. Создан в ОКБ-1 (ныне — РКК «Энергия» им. С. П. Королева).</a:t>
            </a:r>
            <a:endParaRPr lang="ru-RU" sz="4400" dirty="0">
              <a:solidFill>
                <a:srgbClr val="FFFF00"/>
              </a:solidFill>
            </a:endParaRPr>
          </a:p>
        </p:txBody>
      </p:sp>
      <p:sp>
        <p:nvSpPr>
          <p:cNvPr id="7" name="Текст 6"/>
          <p:cNvSpPr>
            <a:spLocks noGrp="1"/>
          </p:cNvSpPr>
          <p:nvPr>
            <p:ph type="body" sz="half" idx="3"/>
          </p:nvPr>
        </p:nvSpPr>
        <p:spPr>
          <a:xfrm>
            <a:off x="4929190" y="4286256"/>
            <a:ext cx="4071966" cy="2571744"/>
          </a:xfrm>
        </p:spPr>
        <p:txBody>
          <a:bodyPr>
            <a:normAutofit fontScale="40000" lnSpcReduction="20000"/>
          </a:bodyPr>
          <a:lstStyle/>
          <a:p>
            <a:endParaRPr lang="ru-RU" dirty="0" smtClean="0"/>
          </a:p>
          <a:p>
            <a:r>
              <a:rPr lang="ru-RU" sz="3000" dirty="0" smtClean="0">
                <a:solidFill>
                  <a:srgbClr val="FF0000"/>
                </a:solidFill>
              </a:rPr>
              <a:t>ГАГАРИН Юрий Алексеевич (1934-68), российский космонавт, летчик-космонавт СССР (1961), полковник, Герой Советского Союза (1961). 12 апреля 1961 впервые в истории человечества совершил полет в космос на космическом корабле «Восток». Участвовал в обучении и тренировке экипажей космонавтов. Погиб во время тренировочного полета на самолете. Имя Гагарина носят учебные заведения, улицы и площади многих городов мира и др. Именем Гагарина назван кратер на обратной стороне Луны.</a:t>
            </a:r>
          </a:p>
          <a:p>
            <a:r>
              <a:rPr lang="ru-RU" sz="3000" dirty="0" smtClean="0">
                <a:solidFill>
                  <a:srgbClr val="FF0000"/>
                </a:solidFill>
              </a:rPr>
              <a:t> </a:t>
            </a:r>
          </a:p>
          <a:p>
            <a:endParaRPr lang="ru-RU" sz="3000" dirty="0">
              <a:solidFill>
                <a:srgbClr val="FF0000"/>
              </a:solidFill>
            </a:endParaRPr>
          </a:p>
        </p:txBody>
      </p:sp>
      <p:sp>
        <p:nvSpPr>
          <p:cNvPr id="3" name="Содержимое 2"/>
          <p:cNvSpPr>
            <a:spLocks noGrp="1"/>
          </p:cNvSpPr>
          <p:nvPr>
            <p:ph sz="quarter" idx="2"/>
          </p:nvPr>
        </p:nvSpPr>
        <p:spPr>
          <a:xfrm>
            <a:off x="457200" y="1071546"/>
            <a:ext cx="5257808" cy="4387129"/>
          </a:xfrm>
        </p:spPr>
        <p:txBody>
          <a:bodyPr>
            <a:normAutofit/>
          </a:bodyPr>
          <a:lstStyle/>
          <a:p>
            <a:r>
              <a:rPr lang="ru-RU" sz="1400" dirty="0" smtClean="0">
                <a:solidFill>
                  <a:srgbClr val="00FF00"/>
                </a:solidFill>
              </a:rPr>
              <a:t>12 апреля 1961 с космодрома Байконур (СССР) осуществлен пуск ракеты-носителя, которая вывела на околоземную орбиту первый в мире пилотируемый корабль — «Восток». Космический корабль пилотировал советский космонавт Юрий Гагарин. Полет продолжался 1 час 48 минут. После совершения одного оборота вокруг Земли спускаемый аппарат корабля совершил посадку на территории СССР в Саратовской области. На высоте нескольких километров от поверхности Земли космонавт катапультировался и совершил посадку на парашюте вблизи спускаемого аппарата</a:t>
            </a:r>
          </a:p>
        </p:txBody>
      </p:sp>
      <p:pic>
        <p:nvPicPr>
          <p:cNvPr id="9" name="Содержимое 8" descr="pg_004.bmp"/>
          <p:cNvPicPr>
            <a:picLocks noGrp="1" noChangeAspect="1"/>
          </p:cNvPicPr>
          <p:nvPr>
            <p:ph sz="quarter" idx="4"/>
          </p:nvPr>
        </p:nvPicPr>
        <p:blipFill>
          <a:blip r:embed="rId5" cstate="print"/>
          <a:stretch>
            <a:fillRect/>
          </a:stretch>
        </p:blipFill>
        <p:spPr>
          <a:xfrm>
            <a:off x="5786446" y="1500174"/>
            <a:ext cx="2563339" cy="2714644"/>
          </a:xfrm>
          <a:prstGeom prst="rect">
            <a:avLst/>
          </a:prstGeom>
          <a:ln>
            <a:noFill/>
          </a:ln>
          <a:effectLst>
            <a:glow rad="228600">
              <a:schemeClr val="accent3">
                <a:satMod val="175000"/>
                <a:alpha val="40000"/>
              </a:schemeClr>
            </a:glow>
            <a:softEdge rad="112500"/>
          </a:effectLst>
        </p:spPr>
      </p:pic>
      <p:pic>
        <p:nvPicPr>
          <p:cNvPr id="10" name="Рисунок 9" descr="vostok1.bmp"/>
          <p:cNvPicPr>
            <a:picLocks noChangeAspect="1"/>
          </p:cNvPicPr>
          <p:nvPr/>
        </p:nvPicPr>
        <p:blipFill>
          <a:blip r:embed="rId6" cstate="print"/>
          <a:stretch>
            <a:fillRect/>
          </a:stretch>
        </p:blipFill>
        <p:spPr>
          <a:xfrm>
            <a:off x="1643042" y="3786190"/>
            <a:ext cx="1899795" cy="1571636"/>
          </a:xfrm>
          <a:prstGeom prst="flowChartOffpageConnector">
            <a:avLst/>
          </a:prstGeom>
        </p:spPr>
      </p:pic>
      <p:sp>
        <p:nvSpPr>
          <p:cNvPr id="11" name="4-конечная звезда 10"/>
          <p:cNvSpPr/>
          <p:nvPr/>
        </p:nvSpPr>
        <p:spPr>
          <a:xfrm>
            <a:off x="500034"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0"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6858016"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7286644" y="28572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39391">
    <p:newsflash/>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FF0000"/>
                </a:solidFill>
              </a:rPr>
              <a:t>6 августа 1961 год</a:t>
            </a:r>
            <a:endParaRPr lang="ru-RU" b="1" i="1" dirty="0">
              <a:solidFill>
                <a:srgbClr val="FF0000"/>
              </a:solidFill>
            </a:endParaRPr>
          </a:p>
        </p:txBody>
      </p:sp>
      <p:sp>
        <p:nvSpPr>
          <p:cNvPr id="5" name="Содержимое 4"/>
          <p:cNvSpPr>
            <a:spLocks noGrp="1"/>
          </p:cNvSpPr>
          <p:nvPr>
            <p:ph sz="half" idx="1"/>
          </p:nvPr>
        </p:nvSpPr>
        <p:spPr>
          <a:xfrm>
            <a:off x="142844" y="1600200"/>
            <a:ext cx="5072098" cy="4525963"/>
          </a:xfrm>
        </p:spPr>
        <p:txBody>
          <a:bodyPr>
            <a:noAutofit/>
          </a:bodyPr>
          <a:lstStyle/>
          <a:p>
            <a:r>
              <a:rPr lang="ru-RU" sz="1800" dirty="0" smtClean="0">
                <a:solidFill>
                  <a:srgbClr val="00FF00"/>
                </a:solidFill>
              </a:rPr>
              <a:t>6 августа 1961 с космодрома Байконур (СССР) осуществлен пуск ракеты-носителя, которая вывела на околоземную орбиту советский космический корабль «Восток-2». Космический корабль пилотировал советский космонавт Герман Титов. Полет продолжался 1 сутки 1 час 18 минут, после чего спускаемый аппарат корабля совершил успешную посадку на территории СССР в Саратовской области. Космонавт катапультировался из спускаемого аппарата на высоте нескольких километров и совершил приземление на парашюте.</a:t>
            </a:r>
          </a:p>
          <a:p>
            <a:endParaRPr lang="ru-RU" sz="1800" dirty="0">
              <a:solidFill>
                <a:srgbClr val="00FF00"/>
              </a:solidFill>
            </a:endParaRPr>
          </a:p>
        </p:txBody>
      </p:sp>
      <p:pic>
        <p:nvPicPr>
          <p:cNvPr id="7" name="Содержимое 6" descr="pt_049.bmp"/>
          <p:cNvPicPr>
            <a:picLocks noGrp="1" noChangeAspect="1"/>
          </p:cNvPicPr>
          <p:nvPr>
            <p:ph sz="half" idx="2"/>
          </p:nvPr>
        </p:nvPicPr>
        <p:blipFill>
          <a:blip r:embed="rId5" cstate="print"/>
          <a:stretch>
            <a:fillRect/>
          </a:stretch>
        </p:blipFill>
        <p:spPr>
          <a:xfrm>
            <a:off x="5643570" y="1357298"/>
            <a:ext cx="2343154" cy="2214578"/>
          </a:xfrm>
          <a:effectLst>
            <a:glow rad="228600">
              <a:schemeClr val="accent1">
                <a:satMod val="175000"/>
                <a:alpha val="40000"/>
              </a:schemeClr>
            </a:glow>
          </a:effectLst>
        </p:spPr>
      </p:pic>
      <p:sp>
        <p:nvSpPr>
          <p:cNvPr id="4" name="Текст 3"/>
          <p:cNvSpPr>
            <a:spLocks noGrp="1"/>
          </p:cNvSpPr>
          <p:nvPr>
            <p:ph type="body" sz="half" idx="4294967295"/>
          </p:nvPr>
        </p:nvSpPr>
        <p:spPr>
          <a:xfrm>
            <a:off x="4857753" y="3714750"/>
            <a:ext cx="4286248" cy="2857500"/>
          </a:xfrm>
        </p:spPr>
        <p:txBody>
          <a:bodyPr>
            <a:normAutofit fontScale="25000" lnSpcReduction="20000"/>
          </a:bodyPr>
          <a:lstStyle/>
          <a:p>
            <a:r>
              <a:rPr lang="ru-RU" sz="4000" dirty="0" smtClean="0">
                <a:solidFill>
                  <a:srgbClr val="FF0000"/>
                </a:solidFill>
              </a:rPr>
              <a:t>ТИТОВ Герман Степанович (11 сентября 1935, село Верхнее Жилино </a:t>
            </a:r>
            <a:r>
              <a:rPr lang="ru-RU" sz="4000" dirty="0" err="1" smtClean="0">
                <a:solidFill>
                  <a:srgbClr val="FF0000"/>
                </a:solidFill>
              </a:rPr>
              <a:t>Косихинского</a:t>
            </a:r>
            <a:r>
              <a:rPr lang="ru-RU" sz="4000" dirty="0" smtClean="0">
                <a:solidFill>
                  <a:srgbClr val="FF0000"/>
                </a:solidFill>
              </a:rPr>
              <a:t> района Алтайского края — 20 сентября 2000, Москва), российский космонавт. Летчик-космонавт СССР (1961), генерал-полковник авиации (1988), Герой Советского Союза (1961).</a:t>
            </a:r>
          </a:p>
          <a:p>
            <a:r>
              <a:rPr lang="ru-RU" sz="4000" dirty="0" smtClean="0">
                <a:solidFill>
                  <a:srgbClr val="FF0000"/>
                </a:solidFill>
              </a:rPr>
              <a:t>В первом отряде космонавтов СССР Герман Титов был одним из лучших и был назначен дублером Ю. А. Гагарина, на время подготовки к первому в истории космическому полету 12 апреля 1961 года. В августе 1961 года Герман Титов совершил космический полет на «Востоке-2», продолжавшийся 25 часов. Позднее ушел из отряда космонавтов, работал летчиком-испытателем. В 1968 году окончил Военно-Воздушную академию, работал в ее опытно-конструкторском отделе. Затем окончил Академию Генерального штаба. Военную службу завершил в должности первого заместителя командующего Военно-космических сил и звании генерал-полковника, самого высокого среди российских космонавтов. В последние годы жизни был депутатом Государственной думы Российской федерации от коммунистической партии. Погиб в результате несчастного случая. Похоронен на Новодевичьем кладбище.</a:t>
            </a:r>
          </a:p>
          <a:p>
            <a:endParaRPr lang="ru-RU" dirty="0"/>
          </a:p>
        </p:txBody>
      </p:sp>
      <p:sp>
        <p:nvSpPr>
          <p:cNvPr id="6" name="4-конечная звезда 5"/>
          <p:cNvSpPr/>
          <p:nvPr/>
        </p:nvSpPr>
        <p:spPr>
          <a:xfrm>
            <a:off x="571472" y="2142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1142976" y="594360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723872" y="3666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4357686" y="521495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7286644" y="428604"/>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7715272" y="14285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41984">
    <p:newsflash/>
    <p:sndAc>
      <p:stSnd>
        <p:snd r:embed="rId4"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pPr algn="ctr"/>
            <a:r>
              <a:rPr lang="ru-RU" b="1" i="1" dirty="0" smtClean="0">
                <a:solidFill>
                  <a:srgbClr val="FF0000"/>
                </a:solidFill>
              </a:rPr>
              <a:t>11 августа 1961 год</a:t>
            </a:r>
            <a:endParaRPr lang="ru-RU" b="1" i="1" dirty="0">
              <a:solidFill>
                <a:srgbClr val="FF0000"/>
              </a:solidFill>
            </a:endParaRPr>
          </a:p>
        </p:txBody>
      </p:sp>
      <p:sp>
        <p:nvSpPr>
          <p:cNvPr id="11" name="Текст 10"/>
          <p:cNvSpPr>
            <a:spLocks noGrp="1"/>
          </p:cNvSpPr>
          <p:nvPr>
            <p:ph type="body" idx="1"/>
          </p:nvPr>
        </p:nvSpPr>
        <p:spPr>
          <a:xfrm>
            <a:off x="4429124" y="3571876"/>
            <a:ext cx="1928826" cy="2538410"/>
          </a:xfrm>
        </p:spPr>
        <p:txBody>
          <a:bodyPr>
            <a:noAutofit/>
          </a:bodyPr>
          <a:lstStyle/>
          <a:p>
            <a:r>
              <a:rPr lang="ru-RU" sz="1200" dirty="0" smtClean="0">
                <a:solidFill>
                  <a:srgbClr val="FF0000"/>
                </a:solidFill>
              </a:rPr>
              <a:t>ПОПОВИЧ Павел Романович (р. 1930), российский космонавт. Летчик-космонавт СССР (1962), генерал-майор авиации (1976), кандидат технических наук, дважды Герой Советского Союза (1962, 1974). Полеты на «Востоке-4» (август 1962), «Союзе-14» и орбитальной станции «Салют-3» (июль 1974).</a:t>
            </a:r>
            <a:endParaRPr lang="ru-RU" sz="1200" dirty="0">
              <a:solidFill>
                <a:srgbClr val="FF0000"/>
              </a:solidFill>
            </a:endParaRPr>
          </a:p>
        </p:txBody>
      </p:sp>
      <p:sp>
        <p:nvSpPr>
          <p:cNvPr id="12" name="Текст 11"/>
          <p:cNvSpPr>
            <a:spLocks noGrp="1"/>
          </p:cNvSpPr>
          <p:nvPr>
            <p:ph type="body" sz="half" idx="3"/>
          </p:nvPr>
        </p:nvSpPr>
        <p:spPr>
          <a:xfrm>
            <a:off x="6858016" y="3500438"/>
            <a:ext cx="1900222" cy="2538410"/>
          </a:xfrm>
        </p:spPr>
        <p:txBody>
          <a:bodyPr>
            <a:noAutofit/>
          </a:bodyPr>
          <a:lstStyle/>
          <a:p>
            <a:r>
              <a:rPr lang="ru-RU" sz="1200" dirty="0" smtClean="0">
                <a:solidFill>
                  <a:srgbClr val="FF0000"/>
                </a:solidFill>
              </a:rPr>
              <a:t>НИКОЛАЕВ </a:t>
            </a:r>
            <a:r>
              <a:rPr lang="ru-RU" sz="1200" dirty="0" err="1" smtClean="0">
                <a:solidFill>
                  <a:srgbClr val="FF0000"/>
                </a:solidFill>
              </a:rPr>
              <a:t>Андриян</a:t>
            </a:r>
            <a:r>
              <a:rPr lang="ru-RU" sz="1200" dirty="0" smtClean="0">
                <a:solidFill>
                  <a:srgbClr val="FF0000"/>
                </a:solidFill>
              </a:rPr>
              <a:t> Григорьевич (1929-2004), российский космонавт, летчик-космонавт СССР, генерал-майор авиации (1970), кандидат технических наук, дважды Герой Советского Союза (1962, 1970. Полеты на «Востоке-3» (август 1962) и «Союзе-9» (июнь 1970). Государственная премия СССР (1981).</a:t>
            </a:r>
          </a:p>
          <a:p>
            <a:endParaRPr lang="ru-RU" sz="1200" dirty="0">
              <a:solidFill>
                <a:srgbClr val="FF0000"/>
              </a:solidFill>
            </a:endParaRPr>
          </a:p>
        </p:txBody>
      </p:sp>
      <p:sp>
        <p:nvSpPr>
          <p:cNvPr id="3" name="Содержимое 2"/>
          <p:cNvSpPr>
            <a:spLocks noGrp="1"/>
          </p:cNvSpPr>
          <p:nvPr>
            <p:ph sz="quarter" idx="2"/>
          </p:nvPr>
        </p:nvSpPr>
        <p:spPr>
          <a:xfrm>
            <a:off x="142844" y="1142984"/>
            <a:ext cx="4000528" cy="5357850"/>
          </a:xfrm>
        </p:spPr>
        <p:txBody>
          <a:bodyPr>
            <a:normAutofit/>
          </a:bodyPr>
          <a:lstStyle/>
          <a:p>
            <a:r>
              <a:rPr lang="ru-RU" sz="1200" dirty="0" smtClean="0">
                <a:solidFill>
                  <a:srgbClr val="92D050"/>
                </a:solidFill>
              </a:rPr>
              <a:t>11 августа 1962 с космодрома Байконур (СССР) осуществлен пуск ракеты-носителя, которая вывела на околоземную орбиту советский космический корабль «Восток-3», пилотируемый космонавтом </a:t>
            </a:r>
            <a:r>
              <a:rPr lang="ru-RU" sz="1200" dirty="0" err="1" smtClean="0">
                <a:solidFill>
                  <a:srgbClr val="92D050"/>
                </a:solidFill>
              </a:rPr>
              <a:t>Андрияном</a:t>
            </a:r>
            <a:r>
              <a:rPr lang="ru-RU" sz="1200" dirty="0" smtClean="0">
                <a:solidFill>
                  <a:srgbClr val="92D050"/>
                </a:solidFill>
              </a:rPr>
              <a:t> Николаевым. 12 августа с космодрома Байконур осуществлен пуск ракеты-носителя, которая вывела на околоземную орбиту советский космический корабль «Восток-4», пилотируемый космонавтом Павлом Поповичем. Космические корабли «Восток-3» и «Восток-4» совершили групповой полет и практически одновременную посадку 15 августа. В ходе полета проводилось исследование влияния условий космического пространства на организм человека и возможность управления наземными средствами несколькими кораблями одновременно. Ввиду отсутствия на борту кораблей систем орбитального маневрирования они не производили сближения. </a:t>
            </a:r>
          </a:p>
          <a:p>
            <a:r>
              <a:rPr lang="ru-RU" sz="1200" dirty="0" smtClean="0">
                <a:solidFill>
                  <a:srgbClr val="92D050"/>
                </a:solidFill>
              </a:rPr>
              <a:t>Продолжительность пребывания космонавтов в космосе составила: Николаева — 3 суток 22 часа 22 минуты; Поповича — 2 суток 22 часа 57 минут.</a:t>
            </a:r>
          </a:p>
          <a:p>
            <a:endParaRPr lang="ru-RU" sz="1200" dirty="0">
              <a:solidFill>
                <a:srgbClr val="92D050"/>
              </a:solidFill>
            </a:endParaRPr>
          </a:p>
        </p:txBody>
      </p:sp>
      <p:pic>
        <p:nvPicPr>
          <p:cNvPr id="5" name="Содержимое 4" descr="pn_027.bmp"/>
          <p:cNvPicPr>
            <a:picLocks noGrp="1" noChangeAspect="1"/>
          </p:cNvPicPr>
          <p:nvPr>
            <p:ph sz="quarter" idx="4"/>
          </p:nvPr>
        </p:nvPicPr>
        <p:blipFill>
          <a:blip r:embed="rId4" cstate="print"/>
          <a:stretch>
            <a:fillRect/>
          </a:stretch>
        </p:blipFill>
        <p:spPr>
          <a:xfrm>
            <a:off x="6929454" y="1428736"/>
            <a:ext cx="1771650" cy="1785950"/>
          </a:xfrm>
          <a:effectLst>
            <a:glow rad="228600">
              <a:schemeClr val="accent1">
                <a:satMod val="175000"/>
                <a:alpha val="40000"/>
              </a:schemeClr>
            </a:glow>
            <a:softEdge rad="31750"/>
          </a:effectLst>
        </p:spPr>
      </p:pic>
      <p:pic>
        <p:nvPicPr>
          <p:cNvPr id="6" name="Рисунок 5" descr="pp_042.bmp"/>
          <p:cNvPicPr>
            <a:picLocks noChangeAspect="1"/>
          </p:cNvPicPr>
          <p:nvPr/>
        </p:nvPicPr>
        <p:blipFill>
          <a:blip r:embed="rId5" cstate="print"/>
          <a:stretch>
            <a:fillRect/>
          </a:stretch>
        </p:blipFill>
        <p:spPr>
          <a:xfrm>
            <a:off x="4500562" y="1428736"/>
            <a:ext cx="1771650" cy="1971675"/>
          </a:xfrm>
          <a:prstGeom prst="rect">
            <a:avLst/>
          </a:prstGeom>
          <a:effectLst>
            <a:glow rad="228600">
              <a:schemeClr val="accent1">
                <a:satMod val="175000"/>
                <a:alpha val="40000"/>
              </a:schemeClr>
            </a:glow>
            <a:softEdge rad="63500"/>
          </a:effectLst>
        </p:spPr>
      </p:pic>
      <p:sp>
        <p:nvSpPr>
          <p:cNvPr id="8" name="4-конечная звезда 7"/>
          <p:cNvSpPr/>
          <p:nvPr/>
        </p:nvSpPr>
        <p:spPr>
          <a:xfrm>
            <a:off x="142844" y="14285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714348"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7358082" y="35716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7715272" y="142852"/>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4-конечная звезда 14"/>
          <p:cNvSpPr/>
          <p:nvPr/>
        </p:nvSpPr>
        <p:spPr>
          <a:xfrm>
            <a:off x="2571736" y="594360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34704">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lstStyle/>
          <a:p>
            <a:pPr algn="ctr"/>
            <a:r>
              <a:rPr lang="ru-RU" b="1" i="1" dirty="0" smtClean="0">
                <a:solidFill>
                  <a:srgbClr val="FF0000"/>
                </a:solidFill>
              </a:rPr>
              <a:t>16 июня 1963 год</a:t>
            </a:r>
            <a:endParaRPr lang="ru-RU" b="1" i="1" dirty="0">
              <a:solidFill>
                <a:srgbClr val="FF0000"/>
              </a:solidFill>
            </a:endParaRPr>
          </a:p>
        </p:txBody>
      </p:sp>
      <p:sp>
        <p:nvSpPr>
          <p:cNvPr id="5" name="Содержимое 4"/>
          <p:cNvSpPr>
            <a:spLocks noGrp="1"/>
          </p:cNvSpPr>
          <p:nvPr>
            <p:ph sz="half" idx="1"/>
          </p:nvPr>
        </p:nvSpPr>
        <p:spPr>
          <a:xfrm>
            <a:off x="285720" y="1600200"/>
            <a:ext cx="4286280" cy="4525963"/>
          </a:xfrm>
        </p:spPr>
        <p:txBody>
          <a:bodyPr>
            <a:noAutofit/>
          </a:bodyPr>
          <a:lstStyle/>
          <a:p>
            <a:r>
              <a:rPr lang="ru-RU" sz="2400" dirty="0" smtClean="0">
                <a:solidFill>
                  <a:srgbClr val="00FF00"/>
                </a:solidFill>
              </a:rPr>
              <a:t>16 июня 1963 с космодрома Байконур (СССР) осуществлен пуск ракеты-носителя, которая вывела на околоземную орбиту советский космический корабль «Восток-6». Космический корабль пилотировала первая в мире женщина-космонавт Валентина Терешкова.</a:t>
            </a:r>
          </a:p>
          <a:p>
            <a:endParaRPr lang="ru-RU" dirty="0">
              <a:solidFill>
                <a:srgbClr val="00B050"/>
              </a:solidFill>
            </a:endParaRPr>
          </a:p>
        </p:txBody>
      </p:sp>
      <p:pic>
        <p:nvPicPr>
          <p:cNvPr id="13" name="Содержимое 12" descr="pt_042.bmp"/>
          <p:cNvPicPr>
            <a:picLocks noGrp="1" noChangeAspect="1"/>
          </p:cNvPicPr>
          <p:nvPr>
            <p:ph sz="half" idx="2"/>
          </p:nvPr>
        </p:nvPicPr>
        <p:blipFill>
          <a:blip r:embed="rId4" cstate="print"/>
          <a:stretch>
            <a:fillRect/>
          </a:stretch>
        </p:blipFill>
        <p:spPr>
          <a:xfrm>
            <a:off x="4857752" y="928670"/>
            <a:ext cx="2428892" cy="2643206"/>
          </a:xfrm>
          <a:effectLst>
            <a:softEdge rad="317500"/>
          </a:effectLst>
        </p:spPr>
      </p:pic>
      <p:sp>
        <p:nvSpPr>
          <p:cNvPr id="11" name="Текст 10"/>
          <p:cNvSpPr>
            <a:spLocks noGrp="1"/>
          </p:cNvSpPr>
          <p:nvPr>
            <p:ph type="body" sz="half" idx="4294967295"/>
          </p:nvPr>
        </p:nvSpPr>
        <p:spPr>
          <a:xfrm>
            <a:off x="4286248" y="3643314"/>
            <a:ext cx="4184651" cy="2286000"/>
          </a:xfrm>
        </p:spPr>
        <p:txBody>
          <a:bodyPr>
            <a:noAutofit/>
          </a:bodyPr>
          <a:lstStyle/>
          <a:p>
            <a:r>
              <a:rPr lang="ru-RU" sz="1200" dirty="0" smtClean="0">
                <a:solidFill>
                  <a:srgbClr val="FFFF00"/>
                </a:solidFill>
              </a:rPr>
              <a:t>ТЕРЕШКОВА Валентина Владимировна (р. 1937), российский космонавт. Летчик-космонавт СССР (1963), первая в мире женщина-космонавт, кандидат технических наук, полковник (1970), общественный деятель, Герой Советского Союза (1963). Полет на «Востоке-6» (июнь 1963). Председатель Комитета советских женщин (1968-87), вице-президент Международной демократической федерации женщин с 1969. С 1987-92 председатель Президиума Союза советских обществ дружбы и культурной связи с зарубежными странами. С 1994 руководитель Российского центра международного научного и культурного сотрудничества</a:t>
            </a:r>
            <a:endParaRPr lang="ru-RU" sz="1200" dirty="0">
              <a:solidFill>
                <a:srgbClr val="FFFF00"/>
              </a:solidFill>
            </a:endParaRPr>
          </a:p>
        </p:txBody>
      </p:sp>
      <p:sp>
        <p:nvSpPr>
          <p:cNvPr id="6" name="4-конечная звезда 5"/>
          <p:cNvSpPr/>
          <p:nvPr/>
        </p:nvSpPr>
        <p:spPr>
          <a:xfrm>
            <a:off x="571472" y="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928662" y="71435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7286644" y="1000108"/>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7429520" y="357166"/>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723872" y="366690"/>
            <a:ext cx="914400" cy="9144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19516">
    <p:newsflash/>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1.8"/>
</p:tagLst>
</file>

<file path=ppt/tags/tag10.xml><?xml version="1.0" encoding="utf-8"?>
<p:tagLst xmlns:a="http://schemas.openxmlformats.org/drawingml/2006/main" xmlns:r="http://schemas.openxmlformats.org/officeDocument/2006/relationships" xmlns:p="http://schemas.openxmlformats.org/presentationml/2006/main">
  <p:tag name="TIMING" val="|0.2|20|0.7"/>
</p:tagLst>
</file>

<file path=ppt/tags/tag11.xml><?xml version="1.0" encoding="utf-8"?>
<p:tagLst xmlns:a="http://schemas.openxmlformats.org/drawingml/2006/main" xmlns:r="http://schemas.openxmlformats.org/officeDocument/2006/relationships" xmlns:p="http://schemas.openxmlformats.org/presentationml/2006/main">
  <p:tag name="TIMING" val="|0|25|0.8|1"/>
</p:tagLst>
</file>

<file path=ppt/tags/tag12.xml><?xml version="1.0" encoding="utf-8"?>
<p:tagLst xmlns:a="http://schemas.openxmlformats.org/drawingml/2006/main" xmlns:r="http://schemas.openxmlformats.org/officeDocument/2006/relationships" xmlns:p="http://schemas.openxmlformats.org/presentationml/2006/main">
  <p:tag name="TIMING" val="|0.8|12.5|0.9|0.8"/>
</p:tagLst>
</file>

<file path=ppt/tags/tag13.xml><?xml version="1.0" encoding="utf-8"?>
<p:tagLst xmlns:a="http://schemas.openxmlformats.org/drawingml/2006/main" xmlns:r="http://schemas.openxmlformats.org/officeDocument/2006/relationships" xmlns:p="http://schemas.openxmlformats.org/presentationml/2006/main">
  <p:tag name="TIMING" val="|0.1|14.5|0.9"/>
</p:tagLst>
</file>

<file path=ppt/tags/tag14.xml><?xml version="1.0" encoding="utf-8"?>
<p:tagLst xmlns:a="http://schemas.openxmlformats.org/drawingml/2006/main" xmlns:r="http://schemas.openxmlformats.org/officeDocument/2006/relationships" xmlns:p="http://schemas.openxmlformats.org/presentationml/2006/main">
  <p:tag name="TIMING" val="|0.7|19.9|0.8"/>
</p:tagLst>
</file>

<file path=ppt/tags/tag15.xml><?xml version="1.0" encoding="utf-8"?>
<p:tagLst xmlns:a="http://schemas.openxmlformats.org/drawingml/2006/main" xmlns:r="http://schemas.openxmlformats.org/officeDocument/2006/relationships" xmlns:p="http://schemas.openxmlformats.org/presentationml/2006/main">
  <p:tag name="TIMING" val="|0|1.2"/>
</p:tagLst>
</file>

<file path=ppt/tags/tag16.xml><?xml version="1.0" encoding="utf-8"?>
<p:tagLst xmlns:a="http://schemas.openxmlformats.org/drawingml/2006/main" xmlns:r="http://schemas.openxmlformats.org/officeDocument/2006/relationships" xmlns:p="http://schemas.openxmlformats.org/presentationml/2006/main">
  <p:tag name="TIMING" val="|0|15.6|2.3|0.8"/>
</p:tagLst>
</file>

<file path=ppt/tags/tag17.xml><?xml version="1.0" encoding="utf-8"?>
<p:tagLst xmlns:a="http://schemas.openxmlformats.org/drawingml/2006/main" xmlns:r="http://schemas.openxmlformats.org/officeDocument/2006/relationships" xmlns:p="http://schemas.openxmlformats.org/presentationml/2006/main">
  <p:tag name="TIMING" val="|0|6|0.6|0.7|0.7|0.8|13.3|8.5|5"/>
</p:tagLst>
</file>

<file path=ppt/tags/tag18.xml><?xml version="1.0" encoding="utf-8"?>
<p:tagLst xmlns:a="http://schemas.openxmlformats.org/drawingml/2006/main" xmlns:r="http://schemas.openxmlformats.org/officeDocument/2006/relationships" xmlns:p="http://schemas.openxmlformats.org/presentationml/2006/main">
  <p:tag name="TIMING" val="|0.3|3.8|14.8|16.4"/>
</p:tagLst>
</file>

<file path=ppt/tags/tag19.xml><?xml version="1.0" encoding="utf-8"?>
<p:tagLst xmlns:a="http://schemas.openxmlformats.org/drawingml/2006/main" xmlns:r="http://schemas.openxmlformats.org/officeDocument/2006/relationships" xmlns:p="http://schemas.openxmlformats.org/presentationml/2006/main">
  <p:tag name="TIMING" val="|0.2|0.8|13.3|0.7|3.4|0.7|8.9|7.7"/>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20.xml><?xml version="1.0" encoding="utf-8"?>
<p:tagLst xmlns:a="http://schemas.openxmlformats.org/drawingml/2006/main" xmlns:r="http://schemas.openxmlformats.org/officeDocument/2006/relationships" xmlns:p="http://schemas.openxmlformats.org/presentationml/2006/main">
  <p:tag name="TIMING" val="|0.3|5.2"/>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22.xml><?xml version="1.0" encoding="utf-8"?>
<p:tagLst xmlns:a="http://schemas.openxmlformats.org/drawingml/2006/main" xmlns:r="http://schemas.openxmlformats.org/officeDocument/2006/relationships" xmlns:p="http://schemas.openxmlformats.org/presentationml/2006/main">
  <p:tag name="TIMING" val="|0.3|7.7|5.7"/>
</p:tagLst>
</file>

<file path=ppt/tags/tag23.xml><?xml version="1.0" encoding="utf-8"?>
<p:tagLst xmlns:a="http://schemas.openxmlformats.org/drawingml/2006/main" xmlns:r="http://schemas.openxmlformats.org/officeDocument/2006/relationships" xmlns:p="http://schemas.openxmlformats.org/presentationml/2006/main">
  <p:tag name="TIMING" val="|0.4|0.8|5.5|0.9"/>
</p:tagLst>
</file>

<file path=ppt/tags/tag24.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1.5|1.2|0.9|2.7"/>
</p:tagLst>
</file>

<file path=ppt/tags/tag4.xml><?xml version="1.0" encoding="utf-8"?>
<p:tagLst xmlns:a="http://schemas.openxmlformats.org/drawingml/2006/main" xmlns:r="http://schemas.openxmlformats.org/officeDocument/2006/relationships" xmlns:p="http://schemas.openxmlformats.org/presentationml/2006/main">
  <p:tag name="TIMING" val="|0.3|12.4"/>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3|15|9.4|1"/>
</p:tagLst>
</file>

<file path=ppt/tags/tag7.xml><?xml version="1.0" encoding="utf-8"?>
<p:tagLst xmlns:a="http://schemas.openxmlformats.org/drawingml/2006/main" xmlns:r="http://schemas.openxmlformats.org/officeDocument/2006/relationships" xmlns:p="http://schemas.openxmlformats.org/presentationml/2006/main">
  <p:tag name="TIMING" val="|0.2|12.5|0.8|0.9"/>
</p:tagLst>
</file>

<file path=ppt/tags/tag8.xml><?xml version="1.0" encoding="utf-8"?>
<p:tagLst xmlns:a="http://schemas.openxmlformats.org/drawingml/2006/main" xmlns:r="http://schemas.openxmlformats.org/officeDocument/2006/relationships" xmlns:p="http://schemas.openxmlformats.org/presentationml/2006/main">
  <p:tag name="TIMING" val="|0|17.7|3.9|0.8|0.9|0.9"/>
</p:tagLst>
</file>

<file path=ppt/tags/tag9.xml><?xml version="1.0" encoding="utf-8"?>
<p:tagLst xmlns:a="http://schemas.openxmlformats.org/drawingml/2006/main" xmlns:r="http://schemas.openxmlformats.org/officeDocument/2006/relationships" xmlns:p="http://schemas.openxmlformats.org/presentationml/2006/main">
  <p:tag name="TIMING" val="|0.2|6.4|0.8"/>
</p:tagLst>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703</TotalTime>
  <Words>5070</Words>
  <Application>Microsoft Office PowerPoint</Application>
  <PresentationFormat>Экран (4:3)</PresentationFormat>
  <Paragraphs>91</Paragraphs>
  <Slides>24</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Техническая</vt:lpstr>
      <vt:lpstr>История освоения космоса</vt:lpstr>
      <vt:lpstr>4 октября 1957 год</vt:lpstr>
      <vt:lpstr>3 ноября 1957 год</vt:lpstr>
      <vt:lpstr>2 января 1959 год</vt:lpstr>
      <vt:lpstr>19 августа 196О год</vt:lpstr>
      <vt:lpstr>12 апреля 1961 год</vt:lpstr>
      <vt:lpstr>6 августа 1961 год</vt:lpstr>
      <vt:lpstr>11 августа 1961 год</vt:lpstr>
      <vt:lpstr>16 июня 1963 год</vt:lpstr>
      <vt:lpstr>18 марта 1965 год</vt:lpstr>
      <vt:lpstr>      16 июля 1969 год</vt:lpstr>
      <vt:lpstr>10 ноября 1970 год</vt:lpstr>
      <vt:lpstr>19 мая 1971 год</vt:lpstr>
      <vt:lpstr>16 апреля 1972 год</vt:lpstr>
      <vt:lpstr>20 января 1978 год</vt:lpstr>
      <vt:lpstr>12 апреля 1981 год</vt:lpstr>
      <vt:lpstr>15 ноября 1988 год</vt:lpstr>
      <vt:lpstr>1993 -1998 годы</vt:lpstr>
      <vt:lpstr>1999-2004 годы</vt:lpstr>
      <vt:lpstr>2004- 2005 годы</vt:lpstr>
      <vt:lpstr>2008 год</vt:lpstr>
      <vt:lpstr>2009 год</vt:lpstr>
      <vt:lpstr>2010 год</vt:lpstr>
      <vt:lpstr>2011 год</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Компик</cp:lastModifiedBy>
  <cp:revision>77</cp:revision>
  <dcterms:created xsi:type="dcterms:W3CDTF">2011-01-21T10:38:52Z</dcterms:created>
  <dcterms:modified xsi:type="dcterms:W3CDTF">2017-12-29T08:25:44Z</dcterms:modified>
</cp:coreProperties>
</file>